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1" r:id="rId2"/>
  </p:sldMasterIdLst>
  <p:notesMasterIdLst>
    <p:notesMasterId r:id="rId13"/>
  </p:notesMasterIdLst>
  <p:sldIdLst>
    <p:sldId id="256" r:id="rId3"/>
    <p:sldId id="344" r:id="rId4"/>
    <p:sldId id="353" r:id="rId5"/>
    <p:sldId id="337" r:id="rId6"/>
    <p:sldId id="402" r:id="rId7"/>
    <p:sldId id="401" r:id="rId8"/>
    <p:sldId id="312" r:id="rId9"/>
    <p:sldId id="399" r:id="rId10"/>
    <p:sldId id="400" r:id="rId11"/>
    <p:sldId id="33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35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15" autoAdjust="0"/>
    <p:restoredTop sz="92819" autoAdjust="0"/>
  </p:normalViewPr>
  <p:slideViewPr>
    <p:cSldViewPr snapToGrid="0">
      <p:cViewPr varScale="1">
        <p:scale>
          <a:sx n="67" d="100"/>
          <a:sy n="67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E81EBA-A076-4FFC-8968-B74B6216A140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91E1D-0E33-4E39-8C07-8B468157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35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291E1D-0E33-4E39-8C07-8B468157F1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85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291E1D-0E33-4E39-8C07-8B468157F1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10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LatentView/" TargetMode="External"/><Relationship Id="rId7" Type="http://schemas.openxmlformats.org/officeDocument/2006/relationships/hyperlink" Target="https://www.latentview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hyperlink" Target="https://www.latentview.com/blog/" TargetMode="External"/><Relationship Id="rId5" Type="http://schemas.openxmlformats.org/officeDocument/2006/relationships/hyperlink" Target="https://www.linkedin.com/company/latentview" TargetMode="External"/><Relationship Id="rId4" Type="http://schemas.openxmlformats.org/officeDocument/2006/relationships/hyperlink" Target="https://twitter.com/latentview?lang=en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LatentView/" TargetMode="External"/><Relationship Id="rId7" Type="http://schemas.openxmlformats.org/officeDocument/2006/relationships/hyperlink" Target="https://www.latentview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latentview.com/blog/" TargetMode="External"/><Relationship Id="rId5" Type="http://schemas.openxmlformats.org/officeDocument/2006/relationships/hyperlink" Target="https://www.linkedin.com/company/latentview" TargetMode="External"/><Relationship Id="rId4" Type="http://schemas.openxmlformats.org/officeDocument/2006/relationships/hyperlink" Target="https://twitter.com/latentview?lang=en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960009"/>
            <a:ext cx="3879577" cy="618564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7612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562351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4095726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957362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047C4-83AE-4983-8668-CA3B2B663B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0CD0D9-E57F-4F00-8796-A314F5B6F6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09295-8179-4208-B3F2-013E1495B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DFDC-827C-4562-953A-27F6543BA566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8AFE3-8C5D-4A94-9CCE-528215438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1D329-40CD-4A1E-AB91-1F8FA27F3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2BA4-3C27-4A19-9DD1-BCE56F6BA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498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960009"/>
            <a:ext cx="3879577" cy="618564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7612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562351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4095726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760969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BAEABEB-5113-4CB1-809E-E08D033F99F2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549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6">
            <a:extLst>
              <a:ext uri="{FF2B5EF4-FFF2-40B4-BE49-F238E27FC236}">
                <a16:creationId xmlns:a16="http://schemas.microsoft.com/office/drawing/2014/main" id="{9E7EBA95-D0B0-4EA6-8151-B221D815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8C19F0BD-CBF1-4551-925C-A110073FD9E5}"/>
              </a:ext>
            </a:extLst>
          </p:cNvPr>
          <p:cNvSpPr txBox="1">
            <a:spLocks/>
          </p:cNvSpPr>
          <p:nvPr/>
        </p:nvSpPr>
        <p:spPr>
          <a:xfrm>
            <a:off x="264159" y="1300766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Primary colors</a:t>
            </a:r>
          </a:p>
        </p:txBody>
      </p:sp>
      <p:sp>
        <p:nvSpPr>
          <p:cNvPr id="22" name="Title 4">
            <a:extLst>
              <a:ext uri="{FF2B5EF4-FFF2-40B4-BE49-F238E27FC236}">
                <a16:creationId xmlns:a16="http://schemas.microsoft.com/office/drawing/2014/main" id="{3A39E8C3-E1BC-4BC7-9F05-F0E50DB6BBFD}"/>
              </a:ext>
            </a:extLst>
          </p:cNvPr>
          <p:cNvSpPr txBox="1">
            <a:spLocks/>
          </p:cNvSpPr>
          <p:nvPr/>
        </p:nvSpPr>
        <p:spPr>
          <a:xfrm>
            <a:off x="264159" y="3688063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Secondary colors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973D23-688C-4E1E-8684-22CAFB14E27F}"/>
              </a:ext>
            </a:extLst>
          </p:cNvPr>
          <p:cNvSpPr/>
          <p:nvPr/>
        </p:nvSpPr>
        <p:spPr>
          <a:xfrm>
            <a:off x="9826832" y="3688063"/>
            <a:ext cx="2136568" cy="59311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100, 90, 41, 43</a:t>
            </a:r>
            <a:b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20, 35, 72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B243-5890-4642-A892-C7486A1F57B2}"/>
              </a:ext>
            </a:extLst>
          </p:cNvPr>
          <p:cNvSpPr/>
          <p:nvPr/>
        </p:nvSpPr>
        <p:spPr>
          <a:xfrm>
            <a:off x="4784050" y="3688063"/>
            <a:ext cx="2136568" cy="593112"/>
          </a:xfrm>
          <a:prstGeom prst="rect">
            <a:avLst/>
          </a:prstGeom>
          <a:solidFill>
            <a:srgbClr val="18A3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77, 15, 33, 0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25, 164, 173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DC063-D1F5-4C30-AAE8-AD2967B11447}"/>
              </a:ext>
            </a:extLst>
          </p:cNvPr>
          <p:cNvSpPr/>
          <p:nvPr/>
        </p:nvSpPr>
        <p:spPr>
          <a:xfrm>
            <a:off x="4784050" y="1318936"/>
            <a:ext cx="2136568" cy="593112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51, 43, 43, 8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128, 128, 128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D9C469-1688-449B-BB2D-D3A713ED39EC}"/>
              </a:ext>
            </a:extLst>
          </p:cNvPr>
          <p:cNvSpPr/>
          <p:nvPr/>
        </p:nvSpPr>
        <p:spPr>
          <a:xfrm>
            <a:off x="9826832" y="4389071"/>
            <a:ext cx="2136568" cy="593112"/>
          </a:xfrm>
          <a:prstGeom prst="rect">
            <a:avLst/>
          </a:prstGeom>
          <a:solidFill>
            <a:srgbClr val="052049">
              <a:lumMod val="25000"/>
              <a:lumOff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36, 17, 0, 0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154, 191, 248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62ACF-08A4-4D19-B150-0AABA3AD131A}"/>
              </a:ext>
            </a:extLst>
          </p:cNvPr>
          <p:cNvSpPr/>
          <p:nvPr/>
        </p:nvSpPr>
        <p:spPr>
          <a:xfrm>
            <a:off x="2274510" y="4389071"/>
            <a:ext cx="2136568" cy="5931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26, 11, 4, 0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184, 206, 228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048A2-16C7-44F6-A62D-2782C6F8C4EE}"/>
              </a:ext>
            </a:extLst>
          </p:cNvPr>
          <p:cNvSpPr/>
          <p:nvPr/>
        </p:nvSpPr>
        <p:spPr>
          <a:xfrm>
            <a:off x="4784050" y="4389071"/>
            <a:ext cx="2136568" cy="593112"/>
          </a:xfrm>
          <a:prstGeom prst="rect">
            <a:avLst/>
          </a:prstGeom>
          <a:solidFill>
            <a:srgbClr val="18A3AC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36, 0, 10, 0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145, 234, 240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DCFF48-7B26-44FA-9E19-59FE00E0EDF3}"/>
              </a:ext>
            </a:extLst>
          </p:cNvPr>
          <p:cNvSpPr/>
          <p:nvPr/>
        </p:nvSpPr>
        <p:spPr>
          <a:xfrm>
            <a:off x="4784050" y="2006089"/>
            <a:ext cx="2136568" cy="593112"/>
          </a:xfrm>
          <a:prstGeom prst="rect">
            <a:avLst/>
          </a:prstGeom>
          <a:solidFill>
            <a:srgbClr val="BFBFB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25,	20, 20,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191, 191, 191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FD6AEF-3BC9-4B69-94AD-5748F17BD6BC}"/>
              </a:ext>
            </a:extLst>
          </p:cNvPr>
          <p:cNvSpPr/>
          <p:nvPr/>
        </p:nvSpPr>
        <p:spPr>
          <a:xfrm>
            <a:off x="9826832" y="5090079"/>
            <a:ext cx="2136568" cy="593112"/>
          </a:xfrm>
          <a:prstGeom prst="rect">
            <a:avLst/>
          </a:prstGeom>
          <a:solidFill>
            <a:srgbClr val="052049">
              <a:lumMod val="10000"/>
              <a:lumOff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215, 230, 252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204FA4-B6FE-46CC-8B10-5C70EA312BF4}"/>
              </a:ext>
            </a:extLst>
          </p:cNvPr>
          <p:cNvSpPr/>
          <p:nvPr/>
        </p:nvSpPr>
        <p:spPr>
          <a:xfrm>
            <a:off x="2274510" y="5090079"/>
            <a:ext cx="2136568" cy="5931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219, 230, 242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6B26E6-9CF4-42A9-9E28-714E99452A1D}"/>
              </a:ext>
            </a:extLst>
          </p:cNvPr>
          <p:cNvSpPr/>
          <p:nvPr/>
        </p:nvSpPr>
        <p:spPr>
          <a:xfrm>
            <a:off x="4784050" y="5090079"/>
            <a:ext cx="2136568" cy="593112"/>
          </a:xfrm>
          <a:prstGeom prst="rect">
            <a:avLst/>
          </a:prstGeom>
          <a:solidFill>
            <a:srgbClr val="18A3AC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19, 0, 5, 0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200, 244, 247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AA6DB8-1711-4140-A1F4-2FDA5D684765}"/>
              </a:ext>
            </a:extLst>
          </p:cNvPr>
          <p:cNvSpPr/>
          <p:nvPr/>
        </p:nvSpPr>
        <p:spPr>
          <a:xfrm>
            <a:off x="4784050" y="2707097"/>
            <a:ext cx="2136568" cy="593112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14, 11, 11, 0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217, 217, 217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86F7E7-4D4C-43C6-A693-BE52619C8C20}"/>
              </a:ext>
            </a:extLst>
          </p:cNvPr>
          <p:cNvSpPr/>
          <p:nvPr/>
        </p:nvSpPr>
        <p:spPr>
          <a:xfrm>
            <a:off x="7293592" y="3688063"/>
            <a:ext cx="2160270" cy="593112"/>
          </a:xfrm>
          <a:prstGeom prst="rect">
            <a:avLst/>
          </a:prstGeom>
          <a:solidFill>
            <a:srgbClr val="779BC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55, 31, 3, 0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199, 155, 202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10F334-6E7F-4900-BCD0-2E1DA2FB5D1E}"/>
              </a:ext>
            </a:extLst>
          </p:cNvPr>
          <p:cNvSpPr/>
          <p:nvPr/>
        </p:nvSpPr>
        <p:spPr>
          <a:xfrm>
            <a:off x="7293592" y="4373863"/>
            <a:ext cx="2160270" cy="593112"/>
          </a:xfrm>
          <a:prstGeom prst="rect">
            <a:avLst/>
          </a:prstGeom>
          <a:solidFill>
            <a:srgbClr val="A0B6D9"/>
          </a:solidFill>
          <a:ln w="12700" cap="flat" cmpd="sng" algn="ctr">
            <a:solidFill>
              <a:srgbClr val="A0B6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36, 21, 3, 0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160, 182, 217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7BB4B-EA83-4602-B031-1EE80792E11B}"/>
              </a:ext>
            </a:extLst>
          </p:cNvPr>
          <p:cNvSpPr/>
          <p:nvPr/>
        </p:nvSpPr>
        <p:spPr>
          <a:xfrm>
            <a:off x="7293590" y="5090079"/>
            <a:ext cx="2160270" cy="593112"/>
          </a:xfrm>
          <a:prstGeom prst="rect">
            <a:avLst/>
          </a:prstGeom>
          <a:solidFill>
            <a:srgbClr val="C5D4E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20, 11, 0.4, 0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197, 212, 236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D2806B-9005-4D6C-9F8D-64CAB5AA3399}"/>
              </a:ext>
            </a:extLst>
          </p:cNvPr>
          <p:cNvSpPr/>
          <p:nvPr/>
        </p:nvSpPr>
        <p:spPr>
          <a:xfrm>
            <a:off x="2274510" y="1300766"/>
            <a:ext cx="2136568" cy="593112"/>
          </a:xfrm>
          <a:prstGeom prst="rect">
            <a:avLst/>
          </a:prstGeom>
          <a:solidFill>
            <a:srgbClr val="1957A3"/>
          </a:solidFill>
          <a:ln w="12700" cap="flat" cmpd="sng" algn="ctr">
            <a:solidFill>
              <a:srgbClr val="16509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94, 72, 2, 0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27, 89, 164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A6E859-301A-4D57-8858-6F4BB2178673}"/>
              </a:ext>
            </a:extLst>
          </p:cNvPr>
          <p:cNvSpPr/>
          <p:nvPr/>
        </p:nvSpPr>
        <p:spPr>
          <a:xfrm>
            <a:off x="2274510" y="2707097"/>
            <a:ext cx="2136568" cy="593112"/>
          </a:xfrm>
          <a:prstGeom prst="rect">
            <a:avLst/>
          </a:prstGeom>
          <a:solidFill>
            <a:srgbClr val="A5C6E8"/>
          </a:solidFill>
          <a:ln w="12700" cap="flat" cmpd="sng" algn="ctr">
            <a:solidFill>
              <a:srgbClr val="A5C6E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33, 13, 0. 0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165, 198, 232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901222-FC3B-4A4F-BB8B-05E51FA1BDB8}"/>
              </a:ext>
            </a:extLst>
          </p:cNvPr>
          <p:cNvSpPr/>
          <p:nvPr/>
        </p:nvSpPr>
        <p:spPr>
          <a:xfrm>
            <a:off x="2274510" y="2014788"/>
            <a:ext cx="2136568" cy="593112"/>
          </a:xfrm>
          <a:prstGeom prst="rect">
            <a:avLst/>
          </a:prstGeom>
          <a:solidFill>
            <a:srgbClr val="538ECB"/>
          </a:solidFill>
          <a:ln w="12700" cap="flat" cmpd="sng" algn="ctr">
            <a:solidFill>
              <a:srgbClr val="538EC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68, 36, 0, 0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83, 142, 203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AEE760A-E7E5-4D0D-954C-0E7C6382E3FA}"/>
              </a:ext>
            </a:extLst>
          </p:cNvPr>
          <p:cNvSpPr/>
          <p:nvPr/>
        </p:nvSpPr>
        <p:spPr>
          <a:xfrm>
            <a:off x="2274510" y="3688063"/>
            <a:ext cx="2136568" cy="593112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72, 41, 5, 0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78, 133, 188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0DDA1AEC-9C4B-4577-B755-750800CDE8BA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2816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0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Sample text</a:t>
            </a:r>
          </a:p>
        </p:txBody>
      </p:sp>
      <p:sp>
        <p:nvSpPr>
          <p:cNvPr id="8" name="Shape 4526"/>
          <p:cNvSpPr/>
          <p:nvPr/>
        </p:nvSpPr>
        <p:spPr>
          <a:xfrm flipH="1">
            <a:off x="1161261" y="1888249"/>
            <a:ext cx="690302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9" name="Shape 4526"/>
          <p:cNvSpPr/>
          <p:nvPr/>
        </p:nvSpPr>
        <p:spPr>
          <a:xfrm flipH="1">
            <a:off x="4201316" y="1888249"/>
            <a:ext cx="690302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0" name="Shape 4526"/>
          <p:cNvSpPr/>
          <p:nvPr/>
        </p:nvSpPr>
        <p:spPr>
          <a:xfrm flipH="1">
            <a:off x="7241371" y="1888249"/>
            <a:ext cx="690302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438697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Pentagon 66"/>
          <p:cNvSpPr/>
          <p:nvPr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Pentagon 71"/>
          <p:cNvSpPr/>
          <p:nvPr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Pentagon 76"/>
          <p:cNvSpPr/>
          <p:nvPr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Pentagon 80"/>
          <p:cNvSpPr/>
          <p:nvPr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000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79" y="5128616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892045" y="1597544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263206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497225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915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743200"/>
            <a:ext cx="12192000" cy="411480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E063EDAE-3C20-4872-A920-DDD64F0309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0" y="3869262"/>
            <a:ext cx="3596640" cy="814926"/>
          </a:xfrm>
        </p:spPr>
        <p:txBody>
          <a:bodyPr>
            <a:noAutofit/>
          </a:bodyPr>
          <a:lstStyle>
            <a:lvl1pPr algn="ctr">
              <a:defRPr sz="46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361022"/>
            <a:ext cx="2987040" cy="2112180"/>
          </a:xfrm>
          <a:prstGeom prst="rect">
            <a:avLst/>
          </a:prstGeom>
        </p:spPr>
      </p:pic>
      <p:sp>
        <p:nvSpPr>
          <p:cNvPr id="92" name="Oval 91"/>
          <p:cNvSpPr/>
          <p:nvPr/>
        </p:nvSpPr>
        <p:spPr>
          <a:xfrm>
            <a:off x="369220" y="6091132"/>
            <a:ext cx="571116" cy="5711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3" name="Freeform 31">
            <a:hlinkClick r:id="rId3"/>
          </p:cNvPr>
          <p:cNvSpPr>
            <a:spLocks noEditPoints="1"/>
          </p:cNvSpPr>
          <p:nvPr/>
        </p:nvSpPr>
        <p:spPr bwMode="auto">
          <a:xfrm>
            <a:off x="476096" y="6197993"/>
            <a:ext cx="357364" cy="357361"/>
          </a:xfrm>
          <a:custGeom>
            <a:avLst/>
            <a:gdLst/>
            <a:ahLst/>
            <a:cxnLst>
              <a:cxn ang="0">
                <a:pos x="365" y="125"/>
              </a:cxn>
              <a:cxn ang="0">
                <a:pos x="319" y="138"/>
              </a:cxn>
              <a:cxn ang="0">
                <a:pos x="290" y="169"/>
              </a:cxn>
              <a:cxn ang="0">
                <a:pos x="280" y="219"/>
              </a:cxn>
              <a:cxn ang="0">
                <a:pos x="276" y="257"/>
              </a:cxn>
              <a:cxn ang="0">
                <a:pos x="241" y="258"/>
              </a:cxn>
              <a:cxn ang="0">
                <a:pos x="268" y="325"/>
              </a:cxn>
              <a:cxn ang="0">
                <a:pos x="282" y="330"/>
              </a:cxn>
              <a:cxn ang="0">
                <a:pos x="283" y="534"/>
              </a:cxn>
              <a:cxn ang="0">
                <a:pos x="339" y="536"/>
              </a:cxn>
              <a:cxn ang="0">
                <a:pos x="368" y="529"/>
              </a:cxn>
              <a:cxn ang="0">
                <a:pos x="422" y="325"/>
              </a:cxn>
              <a:cxn ang="0">
                <a:pos x="426" y="294"/>
              </a:cxn>
              <a:cxn ang="0">
                <a:pos x="427" y="258"/>
              </a:cxn>
              <a:cxn ang="0">
                <a:pos x="394" y="260"/>
              </a:cxn>
              <a:cxn ang="0">
                <a:pos x="373" y="258"/>
              </a:cxn>
              <a:cxn ang="0">
                <a:pos x="368" y="212"/>
              </a:cxn>
              <a:cxn ang="0">
                <a:pos x="373" y="193"/>
              </a:cxn>
              <a:cxn ang="0">
                <a:pos x="427" y="126"/>
              </a:cxn>
              <a:cxn ang="0">
                <a:pos x="319" y="0"/>
              </a:cxn>
              <a:cxn ang="0">
                <a:pos x="420" y="10"/>
              </a:cxn>
              <a:cxn ang="0">
                <a:pos x="506" y="42"/>
              </a:cxn>
              <a:cxn ang="0">
                <a:pos x="572" y="90"/>
              </a:cxn>
              <a:cxn ang="0">
                <a:pos x="620" y="153"/>
              </a:cxn>
              <a:cxn ang="0">
                <a:pos x="651" y="226"/>
              </a:cxn>
              <a:cxn ang="0">
                <a:pos x="663" y="305"/>
              </a:cxn>
              <a:cxn ang="0">
                <a:pos x="659" y="385"/>
              </a:cxn>
              <a:cxn ang="0">
                <a:pos x="638" y="462"/>
              </a:cxn>
              <a:cxn ang="0">
                <a:pos x="601" y="533"/>
              </a:cxn>
              <a:cxn ang="0">
                <a:pos x="547" y="593"/>
              </a:cxn>
              <a:cxn ang="0">
                <a:pos x="477" y="636"/>
              </a:cxn>
              <a:cxn ang="0">
                <a:pos x="391" y="661"/>
              </a:cxn>
              <a:cxn ang="0">
                <a:pos x="290" y="661"/>
              </a:cxn>
              <a:cxn ang="0">
                <a:pos x="216" y="640"/>
              </a:cxn>
              <a:cxn ang="0">
                <a:pos x="144" y="598"/>
              </a:cxn>
              <a:cxn ang="0">
                <a:pos x="80" y="537"/>
              </a:cxn>
              <a:cxn ang="0">
                <a:pos x="30" y="461"/>
              </a:cxn>
              <a:cxn ang="0">
                <a:pos x="3" y="373"/>
              </a:cxn>
              <a:cxn ang="0">
                <a:pos x="3" y="276"/>
              </a:cxn>
              <a:cxn ang="0">
                <a:pos x="37" y="175"/>
              </a:cxn>
              <a:cxn ang="0">
                <a:pos x="73" y="121"/>
              </a:cxn>
              <a:cxn ang="0">
                <a:pos x="125" y="71"/>
              </a:cxn>
              <a:cxn ang="0">
                <a:pos x="191" y="31"/>
              </a:cxn>
              <a:cxn ang="0">
                <a:pos x="273" y="6"/>
              </a:cxn>
            </a:cxnLst>
            <a:rect l="0" t="0" r="r" b="b"/>
            <a:pathLst>
              <a:path w="663" h="663">
                <a:moveTo>
                  <a:pt x="394" y="124"/>
                </a:moveTo>
                <a:lnTo>
                  <a:pt x="365" y="125"/>
                </a:lnTo>
                <a:lnTo>
                  <a:pt x="340" y="129"/>
                </a:lnTo>
                <a:lnTo>
                  <a:pt x="319" y="138"/>
                </a:lnTo>
                <a:lnTo>
                  <a:pt x="302" y="151"/>
                </a:lnTo>
                <a:lnTo>
                  <a:pt x="290" y="169"/>
                </a:lnTo>
                <a:lnTo>
                  <a:pt x="283" y="192"/>
                </a:lnTo>
                <a:lnTo>
                  <a:pt x="280" y="219"/>
                </a:lnTo>
                <a:lnTo>
                  <a:pt x="283" y="253"/>
                </a:lnTo>
                <a:lnTo>
                  <a:pt x="276" y="257"/>
                </a:lnTo>
                <a:lnTo>
                  <a:pt x="266" y="258"/>
                </a:lnTo>
                <a:lnTo>
                  <a:pt x="241" y="258"/>
                </a:lnTo>
                <a:lnTo>
                  <a:pt x="241" y="325"/>
                </a:lnTo>
                <a:lnTo>
                  <a:pt x="268" y="325"/>
                </a:lnTo>
                <a:lnTo>
                  <a:pt x="276" y="326"/>
                </a:lnTo>
                <a:lnTo>
                  <a:pt x="282" y="330"/>
                </a:lnTo>
                <a:lnTo>
                  <a:pt x="283" y="337"/>
                </a:lnTo>
                <a:lnTo>
                  <a:pt x="283" y="534"/>
                </a:lnTo>
                <a:lnTo>
                  <a:pt x="319" y="534"/>
                </a:lnTo>
                <a:lnTo>
                  <a:pt x="339" y="536"/>
                </a:lnTo>
                <a:lnTo>
                  <a:pt x="355" y="534"/>
                </a:lnTo>
                <a:lnTo>
                  <a:pt x="368" y="529"/>
                </a:lnTo>
                <a:lnTo>
                  <a:pt x="368" y="325"/>
                </a:lnTo>
                <a:lnTo>
                  <a:pt x="422" y="325"/>
                </a:lnTo>
                <a:lnTo>
                  <a:pt x="425" y="310"/>
                </a:lnTo>
                <a:lnTo>
                  <a:pt x="426" y="294"/>
                </a:lnTo>
                <a:lnTo>
                  <a:pt x="427" y="278"/>
                </a:lnTo>
                <a:lnTo>
                  <a:pt x="427" y="258"/>
                </a:lnTo>
                <a:lnTo>
                  <a:pt x="405" y="258"/>
                </a:lnTo>
                <a:lnTo>
                  <a:pt x="394" y="260"/>
                </a:lnTo>
                <a:lnTo>
                  <a:pt x="383" y="260"/>
                </a:lnTo>
                <a:lnTo>
                  <a:pt x="373" y="258"/>
                </a:lnTo>
                <a:lnTo>
                  <a:pt x="368" y="253"/>
                </a:lnTo>
                <a:lnTo>
                  <a:pt x="368" y="212"/>
                </a:lnTo>
                <a:lnTo>
                  <a:pt x="369" y="201"/>
                </a:lnTo>
                <a:lnTo>
                  <a:pt x="373" y="193"/>
                </a:lnTo>
                <a:lnTo>
                  <a:pt x="427" y="193"/>
                </a:lnTo>
                <a:lnTo>
                  <a:pt x="427" y="126"/>
                </a:lnTo>
                <a:lnTo>
                  <a:pt x="394" y="124"/>
                </a:lnTo>
                <a:close/>
                <a:moveTo>
                  <a:pt x="319" y="0"/>
                </a:moveTo>
                <a:lnTo>
                  <a:pt x="372" y="2"/>
                </a:lnTo>
                <a:lnTo>
                  <a:pt x="420" y="10"/>
                </a:lnTo>
                <a:lnTo>
                  <a:pt x="465" y="24"/>
                </a:lnTo>
                <a:lnTo>
                  <a:pt x="506" y="42"/>
                </a:lnTo>
                <a:lnTo>
                  <a:pt x="541" y="65"/>
                </a:lnTo>
                <a:lnTo>
                  <a:pt x="572" y="90"/>
                </a:lnTo>
                <a:lnTo>
                  <a:pt x="598" y="121"/>
                </a:lnTo>
                <a:lnTo>
                  <a:pt x="620" y="153"/>
                </a:lnTo>
                <a:lnTo>
                  <a:pt x="638" y="189"/>
                </a:lnTo>
                <a:lnTo>
                  <a:pt x="651" y="226"/>
                </a:lnTo>
                <a:lnTo>
                  <a:pt x="659" y="265"/>
                </a:lnTo>
                <a:lnTo>
                  <a:pt x="663" y="305"/>
                </a:lnTo>
                <a:lnTo>
                  <a:pt x="663" y="346"/>
                </a:lnTo>
                <a:lnTo>
                  <a:pt x="659" y="385"/>
                </a:lnTo>
                <a:lnTo>
                  <a:pt x="651" y="425"/>
                </a:lnTo>
                <a:lnTo>
                  <a:pt x="638" y="462"/>
                </a:lnTo>
                <a:lnTo>
                  <a:pt x="622" y="498"/>
                </a:lnTo>
                <a:lnTo>
                  <a:pt x="601" y="533"/>
                </a:lnTo>
                <a:lnTo>
                  <a:pt x="576" y="564"/>
                </a:lnTo>
                <a:lnTo>
                  <a:pt x="547" y="593"/>
                </a:lnTo>
                <a:lnTo>
                  <a:pt x="513" y="616"/>
                </a:lnTo>
                <a:lnTo>
                  <a:pt x="477" y="636"/>
                </a:lnTo>
                <a:lnTo>
                  <a:pt x="436" y="651"/>
                </a:lnTo>
                <a:lnTo>
                  <a:pt x="391" y="661"/>
                </a:lnTo>
                <a:lnTo>
                  <a:pt x="343" y="663"/>
                </a:lnTo>
                <a:lnTo>
                  <a:pt x="290" y="661"/>
                </a:lnTo>
                <a:lnTo>
                  <a:pt x="254" y="654"/>
                </a:lnTo>
                <a:lnTo>
                  <a:pt x="216" y="640"/>
                </a:lnTo>
                <a:lnTo>
                  <a:pt x="179" y="622"/>
                </a:lnTo>
                <a:lnTo>
                  <a:pt x="144" y="598"/>
                </a:lnTo>
                <a:lnTo>
                  <a:pt x="111" y="570"/>
                </a:lnTo>
                <a:lnTo>
                  <a:pt x="80" y="537"/>
                </a:lnTo>
                <a:lnTo>
                  <a:pt x="53" y="501"/>
                </a:lnTo>
                <a:lnTo>
                  <a:pt x="30" y="461"/>
                </a:lnTo>
                <a:lnTo>
                  <a:pt x="14" y="419"/>
                </a:lnTo>
                <a:lnTo>
                  <a:pt x="3" y="373"/>
                </a:lnTo>
                <a:lnTo>
                  <a:pt x="0" y="326"/>
                </a:lnTo>
                <a:lnTo>
                  <a:pt x="3" y="276"/>
                </a:lnTo>
                <a:lnTo>
                  <a:pt x="15" y="226"/>
                </a:lnTo>
                <a:lnTo>
                  <a:pt x="37" y="175"/>
                </a:lnTo>
                <a:lnTo>
                  <a:pt x="54" y="147"/>
                </a:lnTo>
                <a:lnTo>
                  <a:pt x="73" y="121"/>
                </a:lnTo>
                <a:lnTo>
                  <a:pt x="97" y="95"/>
                </a:lnTo>
                <a:lnTo>
                  <a:pt x="125" y="71"/>
                </a:lnTo>
                <a:lnTo>
                  <a:pt x="157" y="49"/>
                </a:lnTo>
                <a:lnTo>
                  <a:pt x="191" y="31"/>
                </a:lnTo>
                <a:lnTo>
                  <a:pt x="230" y="15"/>
                </a:lnTo>
                <a:lnTo>
                  <a:pt x="273" y="6"/>
                </a:lnTo>
                <a:lnTo>
                  <a:pt x="319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0" name="Oval 89"/>
          <p:cNvSpPr/>
          <p:nvPr/>
        </p:nvSpPr>
        <p:spPr>
          <a:xfrm>
            <a:off x="1106492" y="6091131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1" name="Freeform 48">
            <a:hlinkClick r:id="rId4"/>
          </p:cNvPr>
          <p:cNvSpPr>
            <a:spLocks/>
          </p:cNvSpPr>
          <p:nvPr/>
        </p:nvSpPr>
        <p:spPr bwMode="auto">
          <a:xfrm>
            <a:off x="1191612" y="6238608"/>
            <a:ext cx="400889" cy="276166"/>
          </a:xfrm>
          <a:custGeom>
            <a:avLst/>
            <a:gdLst>
              <a:gd name="T0" fmla="*/ 652 w 720"/>
              <a:gd name="T1" fmla="*/ 218 h 496"/>
              <a:gd name="T2" fmla="*/ 688 w 720"/>
              <a:gd name="T3" fmla="*/ 206 h 496"/>
              <a:gd name="T4" fmla="*/ 712 w 720"/>
              <a:gd name="T5" fmla="*/ 182 h 496"/>
              <a:gd name="T6" fmla="*/ 700 w 720"/>
              <a:gd name="T7" fmla="*/ 180 h 496"/>
              <a:gd name="T8" fmla="*/ 642 w 720"/>
              <a:gd name="T9" fmla="*/ 186 h 496"/>
              <a:gd name="T10" fmla="*/ 628 w 720"/>
              <a:gd name="T11" fmla="*/ 166 h 496"/>
              <a:gd name="T12" fmla="*/ 606 w 720"/>
              <a:gd name="T13" fmla="*/ 118 h 496"/>
              <a:gd name="T14" fmla="*/ 548 w 720"/>
              <a:gd name="T15" fmla="*/ 64 h 496"/>
              <a:gd name="T16" fmla="*/ 500 w 720"/>
              <a:gd name="T17" fmla="*/ 48 h 496"/>
              <a:gd name="T18" fmla="*/ 476 w 720"/>
              <a:gd name="T19" fmla="*/ 48 h 496"/>
              <a:gd name="T20" fmla="*/ 504 w 720"/>
              <a:gd name="T21" fmla="*/ 38 h 496"/>
              <a:gd name="T22" fmla="*/ 534 w 720"/>
              <a:gd name="T23" fmla="*/ 26 h 496"/>
              <a:gd name="T24" fmla="*/ 536 w 720"/>
              <a:gd name="T25" fmla="*/ 16 h 496"/>
              <a:gd name="T26" fmla="*/ 524 w 720"/>
              <a:gd name="T27" fmla="*/ 12 h 496"/>
              <a:gd name="T28" fmla="*/ 466 w 720"/>
              <a:gd name="T29" fmla="*/ 30 h 496"/>
              <a:gd name="T30" fmla="*/ 490 w 720"/>
              <a:gd name="T31" fmla="*/ 18 h 496"/>
              <a:gd name="T32" fmla="*/ 504 w 720"/>
              <a:gd name="T33" fmla="*/ 0 h 496"/>
              <a:gd name="T34" fmla="*/ 474 w 720"/>
              <a:gd name="T35" fmla="*/ 10 h 496"/>
              <a:gd name="T36" fmla="*/ 448 w 720"/>
              <a:gd name="T37" fmla="*/ 26 h 496"/>
              <a:gd name="T38" fmla="*/ 460 w 720"/>
              <a:gd name="T39" fmla="*/ 6 h 496"/>
              <a:gd name="T40" fmla="*/ 406 w 720"/>
              <a:gd name="T41" fmla="*/ 58 h 496"/>
              <a:gd name="T42" fmla="*/ 368 w 720"/>
              <a:gd name="T43" fmla="*/ 128 h 496"/>
              <a:gd name="T44" fmla="*/ 318 w 720"/>
              <a:gd name="T45" fmla="*/ 154 h 496"/>
              <a:gd name="T46" fmla="*/ 292 w 720"/>
              <a:gd name="T47" fmla="*/ 136 h 496"/>
              <a:gd name="T48" fmla="*/ 166 w 720"/>
              <a:gd name="T49" fmla="*/ 76 h 496"/>
              <a:gd name="T50" fmla="*/ 108 w 720"/>
              <a:gd name="T51" fmla="*/ 66 h 496"/>
              <a:gd name="T52" fmla="*/ 120 w 720"/>
              <a:gd name="T53" fmla="*/ 100 h 496"/>
              <a:gd name="T54" fmla="*/ 152 w 720"/>
              <a:gd name="T55" fmla="*/ 134 h 496"/>
              <a:gd name="T56" fmla="*/ 160 w 720"/>
              <a:gd name="T57" fmla="*/ 144 h 496"/>
              <a:gd name="T58" fmla="*/ 124 w 720"/>
              <a:gd name="T59" fmla="*/ 150 h 496"/>
              <a:gd name="T60" fmla="*/ 138 w 720"/>
              <a:gd name="T61" fmla="*/ 184 h 496"/>
              <a:gd name="T62" fmla="*/ 170 w 720"/>
              <a:gd name="T63" fmla="*/ 210 h 496"/>
              <a:gd name="T64" fmla="*/ 206 w 720"/>
              <a:gd name="T65" fmla="*/ 222 h 496"/>
              <a:gd name="T66" fmla="*/ 166 w 720"/>
              <a:gd name="T67" fmla="*/ 234 h 496"/>
              <a:gd name="T68" fmla="*/ 160 w 720"/>
              <a:gd name="T69" fmla="*/ 250 h 496"/>
              <a:gd name="T70" fmla="*/ 186 w 720"/>
              <a:gd name="T71" fmla="*/ 274 h 496"/>
              <a:gd name="T72" fmla="*/ 226 w 720"/>
              <a:gd name="T73" fmla="*/ 286 h 496"/>
              <a:gd name="T74" fmla="*/ 236 w 720"/>
              <a:gd name="T75" fmla="*/ 290 h 496"/>
              <a:gd name="T76" fmla="*/ 218 w 720"/>
              <a:gd name="T77" fmla="*/ 306 h 496"/>
              <a:gd name="T78" fmla="*/ 216 w 720"/>
              <a:gd name="T79" fmla="*/ 322 h 496"/>
              <a:gd name="T80" fmla="*/ 236 w 720"/>
              <a:gd name="T81" fmla="*/ 342 h 496"/>
              <a:gd name="T82" fmla="*/ 268 w 720"/>
              <a:gd name="T83" fmla="*/ 346 h 496"/>
              <a:gd name="T84" fmla="*/ 220 w 720"/>
              <a:gd name="T85" fmla="*/ 382 h 496"/>
              <a:gd name="T86" fmla="*/ 168 w 720"/>
              <a:gd name="T87" fmla="*/ 400 h 496"/>
              <a:gd name="T88" fmla="*/ 112 w 720"/>
              <a:gd name="T89" fmla="*/ 404 h 496"/>
              <a:gd name="T90" fmla="*/ 60 w 720"/>
              <a:gd name="T91" fmla="*/ 392 h 496"/>
              <a:gd name="T92" fmla="*/ 14 w 720"/>
              <a:gd name="T93" fmla="*/ 364 h 496"/>
              <a:gd name="T94" fmla="*/ 18 w 720"/>
              <a:gd name="T95" fmla="*/ 376 h 496"/>
              <a:gd name="T96" fmla="*/ 76 w 720"/>
              <a:gd name="T97" fmla="*/ 430 h 496"/>
              <a:gd name="T98" fmla="*/ 144 w 720"/>
              <a:gd name="T99" fmla="*/ 468 h 496"/>
              <a:gd name="T100" fmla="*/ 216 w 720"/>
              <a:gd name="T101" fmla="*/ 490 h 496"/>
              <a:gd name="T102" fmla="*/ 290 w 720"/>
              <a:gd name="T103" fmla="*/ 496 h 496"/>
              <a:gd name="T104" fmla="*/ 364 w 720"/>
              <a:gd name="T105" fmla="*/ 490 h 496"/>
              <a:gd name="T106" fmla="*/ 434 w 720"/>
              <a:gd name="T107" fmla="*/ 470 h 496"/>
              <a:gd name="T108" fmla="*/ 498 w 720"/>
              <a:gd name="T109" fmla="*/ 438 h 496"/>
              <a:gd name="T110" fmla="*/ 554 w 720"/>
              <a:gd name="T111" fmla="*/ 396 h 496"/>
              <a:gd name="T112" fmla="*/ 598 w 720"/>
              <a:gd name="T113" fmla="*/ 344 h 496"/>
              <a:gd name="T114" fmla="*/ 628 w 720"/>
              <a:gd name="T115" fmla="*/ 284 h 496"/>
              <a:gd name="T116" fmla="*/ 650 w 720"/>
              <a:gd name="T117" fmla="*/ 260 h 496"/>
              <a:gd name="T118" fmla="*/ 688 w 720"/>
              <a:gd name="T119" fmla="*/ 252 h 496"/>
              <a:gd name="T120" fmla="*/ 720 w 720"/>
              <a:gd name="T121" fmla="*/ 228 h 496"/>
              <a:gd name="T122" fmla="*/ 678 w 720"/>
              <a:gd name="T123" fmla="*/ 230 h 496"/>
              <a:gd name="T124" fmla="*/ 638 w 720"/>
              <a:gd name="T125" fmla="*/ 22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20" h="496">
                <a:moveTo>
                  <a:pt x="638" y="220"/>
                </a:moveTo>
                <a:lnTo>
                  <a:pt x="638" y="220"/>
                </a:lnTo>
                <a:lnTo>
                  <a:pt x="652" y="218"/>
                </a:lnTo>
                <a:lnTo>
                  <a:pt x="666" y="216"/>
                </a:lnTo>
                <a:lnTo>
                  <a:pt x="678" y="210"/>
                </a:lnTo>
                <a:lnTo>
                  <a:pt x="688" y="206"/>
                </a:lnTo>
                <a:lnTo>
                  <a:pt x="698" y="198"/>
                </a:lnTo>
                <a:lnTo>
                  <a:pt x="706" y="192"/>
                </a:lnTo>
                <a:lnTo>
                  <a:pt x="712" y="182"/>
                </a:lnTo>
                <a:lnTo>
                  <a:pt x="716" y="174"/>
                </a:lnTo>
                <a:lnTo>
                  <a:pt x="716" y="174"/>
                </a:lnTo>
                <a:lnTo>
                  <a:pt x="700" y="180"/>
                </a:lnTo>
                <a:lnTo>
                  <a:pt x="678" y="186"/>
                </a:lnTo>
                <a:lnTo>
                  <a:pt x="654" y="186"/>
                </a:lnTo>
                <a:lnTo>
                  <a:pt x="642" y="186"/>
                </a:lnTo>
                <a:lnTo>
                  <a:pt x="632" y="184"/>
                </a:lnTo>
                <a:lnTo>
                  <a:pt x="632" y="184"/>
                </a:lnTo>
                <a:lnTo>
                  <a:pt x="628" y="166"/>
                </a:lnTo>
                <a:lnTo>
                  <a:pt x="628" y="166"/>
                </a:lnTo>
                <a:lnTo>
                  <a:pt x="618" y="142"/>
                </a:lnTo>
                <a:lnTo>
                  <a:pt x="606" y="118"/>
                </a:lnTo>
                <a:lnTo>
                  <a:pt x="590" y="96"/>
                </a:lnTo>
                <a:lnTo>
                  <a:pt x="570" y="78"/>
                </a:lnTo>
                <a:lnTo>
                  <a:pt x="548" y="64"/>
                </a:lnTo>
                <a:lnTo>
                  <a:pt x="526" y="54"/>
                </a:lnTo>
                <a:lnTo>
                  <a:pt x="514" y="50"/>
                </a:lnTo>
                <a:lnTo>
                  <a:pt x="500" y="48"/>
                </a:lnTo>
                <a:lnTo>
                  <a:pt x="488" y="46"/>
                </a:lnTo>
                <a:lnTo>
                  <a:pt x="476" y="48"/>
                </a:lnTo>
                <a:lnTo>
                  <a:pt x="476" y="48"/>
                </a:lnTo>
                <a:lnTo>
                  <a:pt x="492" y="42"/>
                </a:lnTo>
                <a:lnTo>
                  <a:pt x="492" y="42"/>
                </a:lnTo>
                <a:lnTo>
                  <a:pt x="504" y="38"/>
                </a:lnTo>
                <a:lnTo>
                  <a:pt x="520" y="34"/>
                </a:lnTo>
                <a:lnTo>
                  <a:pt x="528" y="30"/>
                </a:lnTo>
                <a:lnTo>
                  <a:pt x="534" y="26"/>
                </a:lnTo>
                <a:lnTo>
                  <a:pt x="538" y="22"/>
                </a:lnTo>
                <a:lnTo>
                  <a:pt x="536" y="16"/>
                </a:lnTo>
                <a:lnTo>
                  <a:pt x="536" y="16"/>
                </a:lnTo>
                <a:lnTo>
                  <a:pt x="536" y="14"/>
                </a:lnTo>
                <a:lnTo>
                  <a:pt x="532" y="12"/>
                </a:lnTo>
                <a:lnTo>
                  <a:pt x="524" y="12"/>
                </a:lnTo>
                <a:lnTo>
                  <a:pt x="514" y="14"/>
                </a:lnTo>
                <a:lnTo>
                  <a:pt x="504" y="16"/>
                </a:lnTo>
                <a:lnTo>
                  <a:pt x="466" y="30"/>
                </a:lnTo>
                <a:lnTo>
                  <a:pt x="466" y="30"/>
                </a:lnTo>
                <a:lnTo>
                  <a:pt x="478" y="24"/>
                </a:lnTo>
                <a:lnTo>
                  <a:pt x="490" y="18"/>
                </a:lnTo>
                <a:lnTo>
                  <a:pt x="500" y="10"/>
                </a:lnTo>
                <a:lnTo>
                  <a:pt x="504" y="6"/>
                </a:lnTo>
                <a:lnTo>
                  <a:pt x="504" y="0"/>
                </a:lnTo>
                <a:lnTo>
                  <a:pt x="504" y="0"/>
                </a:lnTo>
                <a:lnTo>
                  <a:pt x="490" y="4"/>
                </a:lnTo>
                <a:lnTo>
                  <a:pt x="474" y="10"/>
                </a:lnTo>
                <a:lnTo>
                  <a:pt x="462" y="16"/>
                </a:lnTo>
                <a:lnTo>
                  <a:pt x="448" y="26"/>
                </a:lnTo>
                <a:lnTo>
                  <a:pt x="448" y="26"/>
                </a:lnTo>
                <a:lnTo>
                  <a:pt x="456" y="16"/>
                </a:lnTo>
                <a:lnTo>
                  <a:pt x="460" y="6"/>
                </a:lnTo>
                <a:lnTo>
                  <a:pt x="460" y="6"/>
                </a:lnTo>
                <a:lnTo>
                  <a:pt x="440" y="20"/>
                </a:lnTo>
                <a:lnTo>
                  <a:pt x="422" y="38"/>
                </a:lnTo>
                <a:lnTo>
                  <a:pt x="406" y="58"/>
                </a:lnTo>
                <a:lnTo>
                  <a:pt x="392" y="80"/>
                </a:lnTo>
                <a:lnTo>
                  <a:pt x="380" y="104"/>
                </a:lnTo>
                <a:lnTo>
                  <a:pt x="368" y="128"/>
                </a:lnTo>
                <a:lnTo>
                  <a:pt x="346" y="180"/>
                </a:lnTo>
                <a:lnTo>
                  <a:pt x="346" y="180"/>
                </a:lnTo>
                <a:lnTo>
                  <a:pt x="318" y="154"/>
                </a:lnTo>
                <a:lnTo>
                  <a:pt x="304" y="144"/>
                </a:lnTo>
                <a:lnTo>
                  <a:pt x="292" y="136"/>
                </a:lnTo>
                <a:lnTo>
                  <a:pt x="292" y="136"/>
                </a:lnTo>
                <a:lnTo>
                  <a:pt x="256" y="116"/>
                </a:lnTo>
                <a:lnTo>
                  <a:pt x="214" y="98"/>
                </a:lnTo>
                <a:lnTo>
                  <a:pt x="166" y="76"/>
                </a:lnTo>
                <a:lnTo>
                  <a:pt x="108" y="54"/>
                </a:lnTo>
                <a:lnTo>
                  <a:pt x="108" y="54"/>
                </a:lnTo>
                <a:lnTo>
                  <a:pt x="108" y="66"/>
                </a:lnTo>
                <a:lnTo>
                  <a:pt x="110" y="76"/>
                </a:lnTo>
                <a:lnTo>
                  <a:pt x="114" y="88"/>
                </a:lnTo>
                <a:lnTo>
                  <a:pt x="120" y="100"/>
                </a:lnTo>
                <a:lnTo>
                  <a:pt x="128" y="112"/>
                </a:lnTo>
                <a:lnTo>
                  <a:pt x="138" y="124"/>
                </a:lnTo>
                <a:lnTo>
                  <a:pt x="152" y="134"/>
                </a:lnTo>
                <a:lnTo>
                  <a:pt x="170" y="144"/>
                </a:lnTo>
                <a:lnTo>
                  <a:pt x="170" y="144"/>
                </a:lnTo>
                <a:lnTo>
                  <a:pt x="160" y="144"/>
                </a:lnTo>
                <a:lnTo>
                  <a:pt x="148" y="146"/>
                </a:lnTo>
                <a:lnTo>
                  <a:pt x="124" y="150"/>
                </a:lnTo>
                <a:lnTo>
                  <a:pt x="124" y="150"/>
                </a:lnTo>
                <a:lnTo>
                  <a:pt x="128" y="162"/>
                </a:lnTo>
                <a:lnTo>
                  <a:pt x="132" y="172"/>
                </a:lnTo>
                <a:lnTo>
                  <a:pt x="138" y="184"/>
                </a:lnTo>
                <a:lnTo>
                  <a:pt x="146" y="194"/>
                </a:lnTo>
                <a:lnTo>
                  <a:pt x="158" y="202"/>
                </a:lnTo>
                <a:lnTo>
                  <a:pt x="170" y="210"/>
                </a:lnTo>
                <a:lnTo>
                  <a:pt x="186" y="216"/>
                </a:lnTo>
                <a:lnTo>
                  <a:pt x="206" y="222"/>
                </a:lnTo>
                <a:lnTo>
                  <a:pt x="206" y="222"/>
                </a:lnTo>
                <a:lnTo>
                  <a:pt x="188" y="224"/>
                </a:lnTo>
                <a:lnTo>
                  <a:pt x="176" y="228"/>
                </a:lnTo>
                <a:lnTo>
                  <a:pt x="166" y="234"/>
                </a:lnTo>
                <a:lnTo>
                  <a:pt x="156" y="242"/>
                </a:lnTo>
                <a:lnTo>
                  <a:pt x="156" y="242"/>
                </a:lnTo>
                <a:lnTo>
                  <a:pt x="160" y="250"/>
                </a:lnTo>
                <a:lnTo>
                  <a:pt x="168" y="258"/>
                </a:lnTo>
                <a:lnTo>
                  <a:pt x="176" y="266"/>
                </a:lnTo>
                <a:lnTo>
                  <a:pt x="186" y="274"/>
                </a:lnTo>
                <a:lnTo>
                  <a:pt x="198" y="280"/>
                </a:lnTo>
                <a:lnTo>
                  <a:pt x="212" y="284"/>
                </a:lnTo>
                <a:lnTo>
                  <a:pt x="226" y="286"/>
                </a:lnTo>
                <a:lnTo>
                  <a:pt x="244" y="284"/>
                </a:lnTo>
                <a:lnTo>
                  <a:pt x="244" y="284"/>
                </a:lnTo>
                <a:lnTo>
                  <a:pt x="236" y="290"/>
                </a:lnTo>
                <a:lnTo>
                  <a:pt x="228" y="294"/>
                </a:lnTo>
                <a:lnTo>
                  <a:pt x="222" y="300"/>
                </a:lnTo>
                <a:lnTo>
                  <a:pt x="218" y="306"/>
                </a:lnTo>
                <a:lnTo>
                  <a:pt x="216" y="310"/>
                </a:lnTo>
                <a:lnTo>
                  <a:pt x="216" y="316"/>
                </a:lnTo>
                <a:lnTo>
                  <a:pt x="216" y="322"/>
                </a:lnTo>
                <a:lnTo>
                  <a:pt x="218" y="326"/>
                </a:lnTo>
                <a:lnTo>
                  <a:pt x="226" y="336"/>
                </a:lnTo>
                <a:lnTo>
                  <a:pt x="236" y="342"/>
                </a:lnTo>
                <a:lnTo>
                  <a:pt x="250" y="346"/>
                </a:lnTo>
                <a:lnTo>
                  <a:pt x="268" y="346"/>
                </a:lnTo>
                <a:lnTo>
                  <a:pt x="268" y="346"/>
                </a:lnTo>
                <a:lnTo>
                  <a:pt x="252" y="360"/>
                </a:lnTo>
                <a:lnTo>
                  <a:pt x="236" y="372"/>
                </a:lnTo>
                <a:lnTo>
                  <a:pt x="220" y="382"/>
                </a:lnTo>
                <a:lnTo>
                  <a:pt x="202" y="390"/>
                </a:lnTo>
                <a:lnTo>
                  <a:pt x="186" y="396"/>
                </a:lnTo>
                <a:lnTo>
                  <a:pt x="168" y="400"/>
                </a:lnTo>
                <a:lnTo>
                  <a:pt x="150" y="404"/>
                </a:lnTo>
                <a:lnTo>
                  <a:pt x="130" y="404"/>
                </a:lnTo>
                <a:lnTo>
                  <a:pt x="112" y="404"/>
                </a:lnTo>
                <a:lnTo>
                  <a:pt x="94" y="400"/>
                </a:lnTo>
                <a:lnTo>
                  <a:pt x="78" y="396"/>
                </a:lnTo>
                <a:lnTo>
                  <a:pt x="60" y="392"/>
                </a:lnTo>
                <a:lnTo>
                  <a:pt x="44" y="384"/>
                </a:lnTo>
                <a:lnTo>
                  <a:pt x="28" y="376"/>
                </a:lnTo>
                <a:lnTo>
                  <a:pt x="14" y="364"/>
                </a:lnTo>
                <a:lnTo>
                  <a:pt x="0" y="354"/>
                </a:lnTo>
                <a:lnTo>
                  <a:pt x="0" y="354"/>
                </a:lnTo>
                <a:lnTo>
                  <a:pt x="18" y="376"/>
                </a:lnTo>
                <a:lnTo>
                  <a:pt x="36" y="396"/>
                </a:lnTo>
                <a:lnTo>
                  <a:pt x="56" y="414"/>
                </a:lnTo>
                <a:lnTo>
                  <a:pt x="76" y="430"/>
                </a:lnTo>
                <a:lnTo>
                  <a:pt x="98" y="444"/>
                </a:lnTo>
                <a:lnTo>
                  <a:pt x="120" y="456"/>
                </a:lnTo>
                <a:lnTo>
                  <a:pt x="144" y="468"/>
                </a:lnTo>
                <a:lnTo>
                  <a:pt x="168" y="476"/>
                </a:lnTo>
                <a:lnTo>
                  <a:pt x="192" y="484"/>
                </a:lnTo>
                <a:lnTo>
                  <a:pt x="216" y="490"/>
                </a:lnTo>
                <a:lnTo>
                  <a:pt x="240" y="494"/>
                </a:lnTo>
                <a:lnTo>
                  <a:pt x="264" y="496"/>
                </a:lnTo>
                <a:lnTo>
                  <a:pt x="290" y="496"/>
                </a:lnTo>
                <a:lnTo>
                  <a:pt x="314" y="496"/>
                </a:lnTo>
                <a:lnTo>
                  <a:pt x="338" y="492"/>
                </a:lnTo>
                <a:lnTo>
                  <a:pt x="364" y="490"/>
                </a:lnTo>
                <a:lnTo>
                  <a:pt x="386" y="484"/>
                </a:lnTo>
                <a:lnTo>
                  <a:pt x="410" y="478"/>
                </a:lnTo>
                <a:lnTo>
                  <a:pt x="434" y="470"/>
                </a:lnTo>
                <a:lnTo>
                  <a:pt x="456" y="460"/>
                </a:lnTo>
                <a:lnTo>
                  <a:pt x="476" y="450"/>
                </a:lnTo>
                <a:lnTo>
                  <a:pt x="498" y="438"/>
                </a:lnTo>
                <a:lnTo>
                  <a:pt x="518" y="424"/>
                </a:lnTo>
                <a:lnTo>
                  <a:pt x="536" y="410"/>
                </a:lnTo>
                <a:lnTo>
                  <a:pt x="554" y="396"/>
                </a:lnTo>
                <a:lnTo>
                  <a:pt x="570" y="380"/>
                </a:lnTo>
                <a:lnTo>
                  <a:pt x="584" y="362"/>
                </a:lnTo>
                <a:lnTo>
                  <a:pt x="598" y="344"/>
                </a:lnTo>
                <a:lnTo>
                  <a:pt x="610" y="324"/>
                </a:lnTo>
                <a:lnTo>
                  <a:pt x="620" y="304"/>
                </a:lnTo>
                <a:lnTo>
                  <a:pt x="628" y="284"/>
                </a:lnTo>
                <a:lnTo>
                  <a:pt x="634" y="262"/>
                </a:lnTo>
                <a:lnTo>
                  <a:pt x="634" y="262"/>
                </a:lnTo>
                <a:lnTo>
                  <a:pt x="650" y="260"/>
                </a:lnTo>
                <a:lnTo>
                  <a:pt x="664" y="258"/>
                </a:lnTo>
                <a:lnTo>
                  <a:pt x="676" y="256"/>
                </a:lnTo>
                <a:lnTo>
                  <a:pt x="688" y="252"/>
                </a:lnTo>
                <a:lnTo>
                  <a:pt x="698" y="246"/>
                </a:lnTo>
                <a:lnTo>
                  <a:pt x="706" y="242"/>
                </a:lnTo>
                <a:lnTo>
                  <a:pt x="720" y="228"/>
                </a:lnTo>
                <a:lnTo>
                  <a:pt x="720" y="228"/>
                </a:lnTo>
                <a:lnTo>
                  <a:pt x="700" y="230"/>
                </a:lnTo>
                <a:lnTo>
                  <a:pt x="678" y="230"/>
                </a:lnTo>
                <a:lnTo>
                  <a:pt x="656" y="226"/>
                </a:lnTo>
                <a:lnTo>
                  <a:pt x="638" y="220"/>
                </a:lnTo>
                <a:lnTo>
                  <a:pt x="638" y="22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8" name="Oval 87"/>
          <p:cNvSpPr/>
          <p:nvPr/>
        </p:nvSpPr>
        <p:spPr>
          <a:xfrm>
            <a:off x="2581070" y="6091138"/>
            <a:ext cx="571116" cy="5711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9" name="Freeform 626">
            <a:hlinkClick r:id="rId5"/>
          </p:cNvPr>
          <p:cNvSpPr>
            <a:spLocks noEditPoints="1"/>
          </p:cNvSpPr>
          <p:nvPr/>
        </p:nvSpPr>
        <p:spPr bwMode="auto">
          <a:xfrm>
            <a:off x="2719641" y="6229620"/>
            <a:ext cx="293941" cy="294177"/>
          </a:xfrm>
          <a:custGeom>
            <a:avLst/>
            <a:gdLst>
              <a:gd name="T0" fmla="*/ 766 w 2492"/>
              <a:gd name="T1" fmla="*/ 2115 h 2494"/>
              <a:gd name="T2" fmla="*/ 1669 w 2492"/>
              <a:gd name="T3" fmla="*/ 932 h 2494"/>
              <a:gd name="T4" fmla="*/ 1524 w 2492"/>
              <a:gd name="T5" fmla="*/ 957 h 2494"/>
              <a:gd name="T6" fmla="*/ 1402 w 2492"/>
              <a:gd name="T7" fmla="*/ 1045 h 2494"/>
              <a:gd name="T8" fmla="*/ 1362 w 2492"/>
              <a:gd name="T9" fmla="*/ 1094 h 2494"/>
              <a:gd name="T10" fmla="*/ 1349 w 2492"/>
              <a:gd name="T11" fmla="*/ 1104 h 2494"/>
              <a:gd name="T12" fmla="*/ 1344 w 2492"/>
              <a:gd name="T13" fmla="*/ 1005 h 2494"/>
              <a:gd name="T14" fmla="*/ 953 w 2492"/>
              <a:gd name="T15" fmla="*/ 2115 h 2494"/>
              <a:gd name="T16" fmla="*/ 1346 w 2492"/>
              <a:gd name="T17" fmla="*/ 2050 h 2494"/>
              <a:gd name="T18" fmla="*/ 1351 w 2492"/>
              <a:gd name="T19" fmla="*/ 1442 h 2494"/>
              <a:gd name="T20" fmla="*/ 1381 w 2492"/>
              <a:gd name="T21" fmla="*/ 1333 h 2494"/>
              <a:gd name="T22" fmla="*/ 1451 w 2492"/>
              <a:gd name="T23" fmla="*/ 1255 h 2494"/>
              <a:gd name="T24" fmla="*/ 1551 w 2492"/>
              <a:gd name="T25" fmla="*/ 1232 h 2494"/>
              <a:gd name="T26" fmla="*/ 1648 w 2492"/>
              <a:gd name="T27" fmla="*/ 1264 h 2494"/>
              <a:gd name="T28" fmla="*/ 1704 w 2492"/>
              <a:gd name="T29" fmla="*/ 1353 h 2494"/>
              <a:gd name="T30" fmla="*/ 1719 w 2492"/>
              <a:gd name="T31" fmla="*/ 1516 h 2494"/>
              <a:gd name="T32" fmla="*/ 2110 w 2492"/>
              <a:gd name="T33" fmla="*/ 2115 h 2494"/>
              <a:gd name="T34" fmla="*/ 2113 w 2492"/>
              <a:gd name="T35" fmla="*/ 1761 h 2494"/>
              <a:gd name="T36" fmla="*/ 2099 w 2492"/>
              <a:gd name="T37" fmla="*/ 1312 h 2494"/>
              <a:gd name="T38" fmla="*/ 2052 w 2492"/>
              <a:gd name="T39" fmla="*/ 1147 h 2494"/>
              <a:gd name="T40" fmla="*/ 1963 w 2492"/>
              <a:gd name="T41" fmla="*/ 1029 h 2494"/>
              <a:gd name="T42" fmla="*/ 1829 w 2492"/>
              <a:gd name="T43" fmla="*/ 956 h 2494"/>
              <a:gd name="T44" fmla="*/ 1669 w 2492"/>
              <a:gd name="T45" fmla="*/ 932 h 2494"/>
              <a:gd name="T46" fmla="*/ 483 w 2492"/>
              <a:gd name="T47" fmla="*/ 426 h 2494"/>
              <a:gd name="T48" fmla="*/ 391 w 2492"/>
              <a:gd name="T49" fmla="*/ 496 h 2494"/>
              <a:gd name="T50" fmla="*/ 356 w 2492"/>
              <a:gd name="T51" fmla="*/ 610 h 2494"/>
              <a:gd name="T52" fmla="*/ 391 w 2492"/>
              <a:gd name="T53" fmla="*/ 722 h 2494"/>
              <a:gd name="T54" fmla="*/ 481 w 2492"/>
              <a:gd name="T55" fmla="*/ 792 h 2494"/>
              <a:gd name="T56" fmla="*/ 610 w 2492"/>
              <a:gd name="T57" fmla="*/ 803 h 2494"/>
              <a:gd name="T58" fmla="*/ 718 w 2492"/>
              <a:gd name="T59" fmla="*/ 752 h 2494"/>
              <a:gd name="T60" fmla="*/ 775 w 2492"/>
              <a:gd name="T61" fmla="*/ 652 h 2494"/>
              <a:gd name="T62" fmla="*/ 764 w 2492"/>
              <a:gd name="T63" fmla="*/ 531 h 2494"/>
              <a:gd name="T64" fmla="*/ 690 w 2492"/>
              <a:gd name="T65" fmla="*/ 443 h 2494"/>
              <a:gd name="T66" fmla="*/ 569 w 2492"/>
              <a:gd name="T67" fmla="*/ 412 h 2494"/>
              <a:gd name="T68" fmla="*/ 2071 w 2492"/>
              <a:gd name="T69" fmla="*/ 3 h 2494"/>
              <a:gd name="T70" fmla="*/ 2144 w 2492"/>
              <a:gd name="T71" fmla="*/ 20 h 2494"/>
              <a:gd name="T72" fmla="*/ 2296 w 2492"/>
              <a:gd name="T73" fmla="*/ 90 h 2494"/>
              <a:gd name="T74" fmla="*/ 2409 w 2492"/>
              <a:gd name="T75" fmla="*/ 211 h 2494"/>
              <a:gd name="T76" fmla="*/ 2468 w 2492"/>
              <a:gd name="T77" fmla="*/ 345 h 2494"/>
              <a:gd name="T78" fmla="*/ 2492 w 2492"/>
              <a:gd name="T79" fmla="*/ 2064 h 2494"/>
              <a:gd name="T80" fmla="*/ 2482 w 2492"/>
              <a:gd name="T81" fmla="*/ 2087 h 2494"/>
              <a:gd name="T82" fmla="*/ 2430 w 2492"/>
              <a:gd name="T83" fmla="*/ 2252 h 2494"/>
              <a:gd name="T84" fmla="*/ 2326 w 2492"/>
              <a:gd name="T85" fmla="*/ 2379 h 2494"/>
              <a:gd name="T86" fmla="*/ 2188 w 2492"/>
              <a:gd name="T87" fmla="*/ 2457 h 2494"/>
              <a:gd name="T88" fmla="*/ 2063 w 2492"/>
              <a:gd name="T89" fmla="*/ 2494 h 2494"/>
              <a:gd name="T90" fmla="*/ 413 w 2492"/>
              <a:gd name="T91" fmla="*/ 2488 h 2494"/>
              <a:gd name="T92" fmla="*/ 292 w 2492"/>
              <a:gd name="T93" fmla="*/ 2456 h 2494"/>
              <a:gd name="T94" fmla="*/ 153 w 2492"/>
              <a:gd name="T95" fmla="*/ 2368 h 2494"/>
              <a:gd name="T96" fmla="*/ 52 w 2492"/>
              <a:gd name="T97" fmla="*/ 2230 h 2494"/>
              <a:gd name="T98" fmla="*/ 11 w 2492"/>
              <a:gd name="T99" fmla="*/ 2107 h 2494"/>
              <a:gd name="T100" fmla="*/ 3 w 2492"/>
              <a:gd name="T101" fmla="*/ 421 h 2494"/>
              <a:gd name="T102" fmla="*/ 19 w 2492"/>
              <a:gd name="T103" fmla="*/ 348 h 2494"/>
              <a:gd name="T104" fmla="*/ 89 w 2492"/>
              <a:gd name="T105" fmla="*/ 195 h 2494"/>
              <a:gd name="T106" fmla="*/ 211 w 2492"/>
              <a:gd name="T107" fmla="*/ 81 h 2494"/>
              <a:gd name="T108" fmla="*/ 345 w 2492"/>
              <a:gd name="T109" fmla="*/ 23 h 2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92" h="2494">
                <a:moveTo>
                  <a:pt x="383" y="959"/>
                </a:moveTo>
                <a:lnTo>
                  <a:pt x="383" y="2115"/>
                </a:lnTo>
                <a:lnTo>
                  <a:pt x="766" y="2115"/>
                </a:lnTo>
                <a:lnTo>
                  <a:pt x="766" y="959"/>
                </a:lnTo>
                <a:lnTo>
                  <a:pt x="383" y="959"/>
                </a:lnTo>
                <a:close/>
                <a:moveTo>
                  <a:pt x="1669" y="932"/>
                </a:moveTo>
                <a:lnTo>
                  <a:pt x="1619" y="935"/>
                </a:lnTo>
                <a:lnTo>
                  <a:pt x="1570" y="943"/>
                </a:lnTo>
                <a:lnTo>
                  <a:pt x="1524" y="957"/>
                </a:lnTo>
                <a:lnTo>
                  <a:pt x="1481" y="980"/>
                </a:lnTo>
                <a:lnTo>
                  <a:pt x="1440" y="1008"/>
                </a:lnTo>
                <a:lnTo>
                  <a:pt x="1402" y="1045"/>
                </a:lnTo>
                <a:lnTo>
                  <a:pt x="1367" y="1089"/>
                </a:lnTo>
                <a:lnTo>
                  <a:pt x="1363" y="1091"/>
                </a:lnTo>
                <a:lnTo>
                  <a:pt x="1362" y="1094"/>
                </a:lnTo>
                <a:lnTo>
                  <a:pt x="1359" y="1096"/>
                </a:lnTo>
                <a:lnTo>
                  <a:pt x="1355" y="1100"/>
                </a:lnTo>
                <a:lnTo>
                  <a:pt x="1349" y="1104"/>
                </a:lnTo>
                <a:lnTo>
                  <a:pt x="1344" y="1110"/>
                </a:lnTo>
                <a:lnTo>
                  <a:pt x="1344" y="1056"/>
                </a:lnTo>
                <a:lnTo>
                  <a:pt x="1344" y="1005"/>
                </a:lnTo>
                <a:lnTo>
                  <a:pt x="1344" y="959"/>
                </a:lnTo>
                <a:lnTo>
                  <a:pt x="953" y="959"/>
                </a:lnTo>
                <a:lnTo>
                  <a:pt x="953" y="2115"/>
                </a:lnTo>
                <a:lnTo>
                  <a:pt x="1346" y="2115"/>
                </a:lnTo>
                <a:lnTo>
                  <a:pt x="1346" y="2080"/>
                </a:lnTo>
                <a:lnTo>
                  <a:pt x="1346" y="2050"/>
                </a:lnTo>
                <a:lnTo>
                  <a:pt x="1346" y="1765"/>
                </a:lnTo>
                <a:lnTo>
                  <a:pt x="1348" y="1481"/>
                </a:lnTo>
                <a:lnTo>
                  <a:pt x="1351" y="1442"/>
                </a:lnTo>
                <a:lnTo>
                  <a:pt x="1357" y="1404"/>
                </a:lnTo>
                <a:lnTo>
                  <a:pt x="1367" y="1368"/>
                </a:lnTo>
                <a:lnTo>
                  <a:pt x="1381" y="1333"/>
                </a:lnTo>
                <a:lnTo>
                  <a:pt x="1400" y="1301"/>
                </a:lnTo>
                <a:lnTo>
                  <a:pt x="1424" y="1275"/>
                </a:lnTo>
                <a:lnTo>
                  <a:pt x="1451" y="1255"/>
                </a:lnTo>
                <a:lnTo>
                  <a:pt x="1481" y="1242"/>
                </a:lnTo>
                <a:lnTo>
                  <a:pt x="1514" y="1234"/>
                </a:lnTo>
                <a:lnTo>
                  <a:pt x="1551" y="1232"/>
                </a:lnTo>
                <a:lnTo>
                  <a:pt x="1589" y="1237"/>
                </a:lnTo>
                <a:lnTo>
                  <a:pt x="1621" y="1247"/>
                </a:lnTo>
                <a:lnTo>
                  <a:pt x="1648" y="1264"/>
                </a:lnTo>
                <a:lnTo>
                  <a:pt x="1672" y="1288"/>
                </a:lnTo>
                <a:lnTo>
                  <a:pt x="1689" y="1317"/>
                </a:lnTo>
                <a:lnTo>
                  <a:pt x="1704" y="1353"/>
                </a:lnTo>
                <a:lnTo>
                  <a:pt x="1711" y="1395"/>
                </a:lnTo>
                <a:lnTo>
                  <a:pt x="1718" y="1455"/>
                </a:lnTo>
                <a:lnTo>
                  <a:pt x="1719" y="1516"/>
                </a:lnTo>
                <a:lnTo>
                  <a:pt x="1721" y="2061"/>
                </a:lnTo>
                <a:lnTo>
                  <a:pt x="1721" y="2115"/>
                </a:lnTo>
                <a:lnTo>
                  <a:pt x="2110" y="2115"/>
                </a:lnTo>
                <a:lnTo>
                  <a:pt x="2112" y="2096"/>
                </a:lnTo>
                <a:lnTo>
                  <a:pt x="2112" y="2079"/>
                </a:lnTo>
                <a:lnTo>
                  <a:pt x="2113" y="1761"/>
                </a:lnTo>
                <a:lnTo>
                  <a:pt x="2112" y="1441"/>
                </a:lnTo>
                <a:lnTo>
                  <a:pt x="2109" y="1377"/>
                </a:lnTo>
                <a:lnTo>
                  <a:pt x="2099" y="1312"/>
                </a:lnTo>
                <a:lnTo>
                  <a:pt x="2086" y="1250"/>
                </a:lnTo>
                <a:lnTo>
                  <a:pt x="2072" y="1196"/>
                </a:lnTo>
                <a:lnTo>
                  <a:pt x="2052" y="1147"/>
                </a:lnTo>
                <a:lnTo>
                  <a:pt x="2026" y="1102"/>
                </a:lnTo>
                <a:lnTo>
                  <a:pt x="1996" y="1062"/>
                </a:lnTo>
                <a:lnTo>
                  <a:pt x="1963" y="1029"/>
                </a:lnTo>
                <a:lnTo>
                  <a:pt x="1923" y="999"/>
                </a:lnTo>
                <a:lnTo>
                  <a:pt x="1878" y="975"/>
                </a:lnTo>
                <a:lnTo>
                  <a:pt x="1829" y="956"/>
                </a:lnTo>
                <a:lnTo>
                  <a:pt x="1773" y="943"/>
                </a:lnTo>
                <a:lnTo>
                  <a:pt x="1721" y="935"/>
                </a:lnTo>
                <a:lnTo>
                  <a:pt x="1669" y="932"/>
                </a:lnTo>
                <a:close/>
                <a:moveTo>
                  <a:pt x="569" y="412"/>
                </a:moveTo>
                <a:lnTo>
                  <a:pt x="524" y="415"/>
                </a:lnTo>
                <a:lnTo>
                  <a:pt x="483" y="426"/>
                </a:lnTo>
                <a:lnTo>
                  <a:pt x="447" y="443"/>
                </a:lnTo>
                <a:lnTo>
                  <a:pt x="416" y="467"/>
                </a:lnTo>
                <a:lnTo>
                  <a:pt x="391" y="496"/>
                </a:lnTo>
                <a:lnTo>
                  <a:pt x="372" y="531"/>
                </a:lnTo>
                <a:lnTo>
                  <a:pt x="361" y="569"/>
                </a:lnTo>
                <a:lnTo>
                  <a:pt x="356" y="610"/>
                </a:lnTo>
                <a:lnTo>
                  <a:pt x="361" y="652"/>
                </a:lnTo>
                <a:lnTo>
                  <a:pt x="372" y="688"/>
                </a:lnTo>
                <a:lnTo>
                  <a:pt x="391" y="722"/>
                </a:lnTo>
                <a:lnTo>
                  <a:pt x="415" y="750"/>
                </a:lnTo>
                <a:lnTo>
                  <a:pt x="447" y="774"/>
                </a:lnTo>
                <a:lnTo>
                  <a:pt x="481" y="792"/>
                </a:lnTo>
                <a:lnTo>
                  <a:pt x="521" y="803"/>
                </a:lnTo>
                <a:lnTo>
                  <a:pt x="566" y="808"/>
                </a:lnTo>
                <a:lnTo>
                  <a:pt x="610" y="803"/>
                </a:lnTo>
                <a:lnTo>
                  <a:pt x="652" y="793"/>
                </a:lnTo>
                <a:lnTo>
                  <a:pt x="688" y="776"/>
                </a:lnTo>
                <a:lnTo>
                  <a:pt x="718" y="752"/>
                </a:lnTo>
                <a:lnTo>
                  <a:pt x="745" y="723"/>
                </a:lnTo>
                <a:lnTo>
                  <a:pt x="764" y="690"/>
                </a:lnTo>
                <a:lnTo>
                  <a:pt x="775" y="652"/>
                </a:lnTo>
                <a:lnTo>
                  <a:pt x="780" y="610"/>
                </a:lnTo>
                <a:lnTo>
                  <a:pt x="775" y="569"/>
                </a:lnTo>
                <a:lnTo>
                  <a:pt x="764" y="531"/>
                </a:lnTo>
                <a:lnTo>
                  <a:pt x="745" y="496"/>
                </a:lnTo>
                <a:lnTo>
                  <a:pt x="721" y="467"/>
                </a:lnTo>
                <a:lnTo>
                  <a:pt x="690" y="443"/>
                </a:lnTo>
                <a:lnTo>
                  <a:pt x="653" y="426"/>
                </a:lnTo>
                <a:lnTo>
                  <a:pt x="613" y="415"/>
                </a:lnTo>
                <a:lnTo>
                  <a:pt x="569" y="412"/>
                </a:lnTo>
                <a:close/>
                <a:moveTo>
                  <a:pt x="427" y="0"/>
                </a:moveTo>
                <a:lnTo>
                  <a:pt x="2063" y="0"/>
                </a:lnTo>
                <a:lnTo>
                  <a:pt x="2071" y="3"/>
                </a:lnTo>
                <a:lnTo>
                  <a:pt x="2077" y="6"/>
                </a:lnTo>
                <a:lnTo>
                  <a:pt x="2085" y="9"/>
                </a:lnTo>
                <a:lnTo>
                  <a:pt x="2144" y="20"/>
                </a:lnTo>
                <a:lnTo>
                  <a:pt x="2199" y="38"/>
                </a:lnTo>
                <a:lnTo>
                  <a:pt x="2250" y="60"/>
                </a:lnTo>
                <a:lnTo>
                  <a:pt x="2296" y="90"/>
                </a:lnTo>
                <a:lnTo>
                  <a:pt x="2338" y="125"/>
                </a:lnTo>
                <a:lnTo>
                  <a:pt x="2376" y="165"/>
                </a:lnTo>
                <a:lnTo>
                  <a:pt x="2409" y="211"/>
                </a:lnTo>
                <a:lnTo>
                  <a:pt x="2439" y="264"/>
                </a:lnTo>
                <a:lnTo>
                  <a:pt x="2455" y="303"/>
                </a:lnTo>
                <a:lnTo>
                  <a:pt x="2468" y="345"/>
                </a:lnTo>
                <a:lnTo>
                  <a:pt x="2479" y="386"/>
                </a:lnTo>
                <a:lnTo>
                  <a:pt x="2492" y="429"/>
                </a:lnTo>
                <a:lnTo>
                  <a:pt x="2492" y="2064"/>
                </a:lnTo>
                <a:lnTo>
                  <a:pt x="2487" y="2072"/>
                </a:lnTo>
                <a:lnTo>
                  <a:pt x="2485" y="2080"/>
                </a:lnTo>
                <a:lnTo>
                  <a:pt x="2482" y="2087"/>
                </a:lnTo>
                <a:lnTo>
                  <a:pt x="2471" y="2146"/>
                </a:lnTo>
                <a:lnTo>
                  <a:pt x="2454" y="2201"/>
                </a:lnTo>
                <a:lnTo>
                  <a:pt x="2430" y="2252"/>
                </a:lnTo>
                <a:lnTo>
                  <a:pt x="2401" y="2298"/>
                </a:lnTo>
                <a:lnTo>
                  <a:pt x="2366" y="2341"/>
                </a:lnTo>
                <a:lnTo>
                  <a:pt x="2326" y="2379"/>
                </a:lnTo>
                <a:lnTo>
                  <a:pt x="2279" y="2413"/>
                </a:lnTo>
                <a:lnTo>
                  <a:pt x="2228" y="2442"/>
                </a:lnTo>
                <a:lnTo>
                  <a:pt x="2188" y="2457"/>
                </a:lnTo>
                <a:lnTo>
                  <a:pt x="2147" y="2470"/>
                </a:lnTo>
                <a:lnTo>
                  <a:pt x="2104" y="2481"/>
                </a:lnTo>
                <a:lnTo>
                  <a:pt x="2063" y="2494"/>
                </a:lnTo>
                <a:lnTo>
                  <a:pt x="427" y="2494"/>
                </a:lnTo>
                <a:lnTo>
                  <a:pt x="421" y="2491"/>
                </a:lnTo>
                <a:lnTo>
                  <a:pt x="413" y="2488"/>
                </a:lnTo>
                <a:lnTo>
                  <a:pt x="405" y="2486"/>
                </a:lnTo>
                <a:lnTo>
                  <a:pt x="346" y="2473"/>
                </a:lnTo>
                <a:lnTo>
                  <a:pt x="292" y="2456"/>
                </a:lnTo>
                <a:lnTo>
                  <a:pt x="242" y="2434"/>
                </a:lnTo>
                <a:lnTo>
                  <a:pt x="195" y="2403"/>
                </a:lnTo>
                <a:lnTo>
                  <a:pt x="153" y="2368"/>
                </a:lnTo>
                <a:lnTo>
                  <a:pt x="114" y="2329"/>
                </a:lnTo>
                <a:lnTo>
                  <a:pt x="81" y="2282"/>
                </a:lnTo>
                <a:lnTo>
                  <a:pt x="52" y="2230"/>
                </a:lnTo>
                <a:lnTo>
                  <a:pt x="35" y="2190"/>
                </a:lnTo>
                <a:lnTo>
                  <a:pt x="22" y="2149"/>
                </a:lnTo>
                <a:lnTo>
                  <a:pt x="11" y="2107"/>
                </a:lnTo>
                <a:lnTo>
                  <a:pt x="0" y="2064"/>
                </a:lnTo>
                <a:lnTo>
                  <a:pt x="0" y="429"/>
                </a:lnTo>
                <a:lnTo>
                  <a:pt x="3" y="421"/>
                </a:lnTo>
                <a:lnTo>
                  <a:pt x="6" y="413"/>
                </a:lnTo>
                <a:lnTo>
                  <a:pt x="8" y="407"/>
                </a:lnTo>
                <a:lnTo>
                  <a:pt x="19" y="348"/>
                </a:lnTo>
                <a:lnTo>
                  <a:pt x="37" y="292"/>
                </a:lnTo>
                <a:lnTo>
                  <a:pt x="60" y="241"/>
                </a:lnTo>
                <a:lnTo>
                  <a:pt x="89" y="195"/>
                </a:lnTo>
                <a:lnTo>
                  <a:pt x="124" y="152"/>
                </a:lnTo>
                <a:lnTo>
                  <a:pt x="165" y="114"/>
                </a:lnTo>
                <a:lnTo>
                  <a:pt x="211" y="81"/>
                </a:lnTo>
                <a:lnTo>
                  <a:pt x="264" y="52"/>
                </a:lnTo>
                <a:lnTo>
                  <a:pt x="304" y="36"/>
                </a:lnTo>
                <a:lnTo>
                  <a:pt x="345" y="23"/>
                </a:lnTo>
                <a:lnTo>
                  <a:pt x="386" y="12"/>
                </a:lnTo>
                <a:lnTo>
                  <a:pt x="427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6" name="Oval 85"/>
          <p:cNvSpPr/>
          <p:nvPr/>
        </p:nvSpPr>
        <p:spPr>
          <a:xfrm>
            <a:off x="1843768" y="6091135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7" name="Freeform 86">
            <a:hlinkClick r:id="rId6"/>
          </p:cNvPr>
          <p:cNvSpPr>
            <a:spLocks noEditPoints="1"/>
          </p:cNvSpPr>
          <p:nvPr/>
        </p:nvSpPr>
        <p:spPr bwMode="auto">
          <a:xfrm>
            <a:off x="1987503" y="6232755"/>
            <a:ext cx="283658" cy="287874"/>
          </a:xfrm>
          <a:custGeom>
            <a:avLst/>
            <a:gdLst>
              <a:gd name="T0" fmla="*/ 898 w 3629"/>
              <a:gd name="T1" fmla="*/ 2249 h 3684"/>
              <a:gd name="T2" fmla="*/ 767 w 3629"/>
              <a:gd name="T3" fmla="*/ 2423 h 3684"/>
              <a:gd name="T4" fmla="*/ 784 w 3629"/>
              <a:gd name="T5" fmla="*/ 2649 h 3684"/>
              <a:gd name="T6" fmla="*/ 936 w 3629"/>
              <a:gd name="T7" fmla="*/ 2802 h 3684"/>
              <a:gd name="T8" fmla="*/ 2596 w 3629"/>
              <a:gd name="T9" fmla="*/ 2828 h 3684"/>
              <a:gd name="T10" fmla="*/ 2787 w 3629"/>
              <a:gd name="T11" fmla="*/ 2722 h 3684"/>
              <a:gd name="T12" fmla="*/ 2865 w 3629"/>
              <a:gd name="T13" fmla="*/ 2515 h 3684"/>
              <a:gd name="T14" fmla="*/ 2787 w 3629"/>
              <a:gd name="T15" fmla="*/ 2307 h 3684"/>
              <a:gd name="T16" fmla="*/ 2596 w 3629"/>
              <a:gd name="T17" fmla="*/ 2201 h 3684"/>
              <a:gd name="T18" fmla="*/ 1112 w 3629"/>
              <a:gd name="T19" fmla="*/ 750 h 3684"/>
              <a:gd name="T20" fmla="*/ 918 w 3629"/>
              <a:gd name="T21" fmla="*/ 853 h 3684"/>
              <a:gd name="T22" fmla="*/ 838 w 3629"/>
              <a:gd name="T23" fmla="*/ 1059 h 3684"/>
              <a:gd name="T24" fmla="*/ 913 w 3629"/>
              <a:gd name="T25" fmla="*/ 1268 h 3684"/>
              <a:gd name="T26" fmla="*/ 1102 w 3629"/>
              <a:gd name="T27" fmla="*/ 1377 h 3684"/>
              <a:gd name="T28" fmla="*/ 1208 w 3629"/>
              <a:gd name="T29" fmla="*/ 1380 h 3684"/>
              <a:gd name="T30" fmla="*/ 1401 w 3629"/>
              <a:gd name="T31" fmla="*/ 1380 h 3684"/>
              <a:gd name="T32" fmla="*/ 1640 w 3629"/>
              <a:gd name="T33" fmla="*/ 1380 h 3684"/>
              <a:gd name="T34" fmla="*/ 1833 w 3629"/>
              <a:gd name="T35" fmla="*/ 1380 h 3684"/>
              <a:gd name="T36" fmla="*/ 1935 w 3629"/>
              <a:gd name="T37" fmla="*/ 1378 h 3684"/>
              <a:gd name="T38" fmla="*/ 2115 w 3629"/>
              <a:gd name="T39" fmla="*/ 1295 h 3684"/>
              <a:gd name="T40" fmla="*/ 2205 w 3629"/>
              <a:gd name="T41" fmla="*/ 1123 h 3684"/>
              <a:gd name="T42" fmla="*/ 2168 w 3629"/>
              <a:gd name="T43" fmla="*/ 917 h 3684"/>
              <a:gd name="T44" fmla="*/ 2021 w 3629"/>
              <a:gd name="T45" fmla="*/ 775 h 3684"/>
              <a:gd name="T46" fmla="*/ 1954 w 3629"/>
              <a:gd name="T47" fmla="*/ 0 h 3684"/>
              <a:gd name="T48" fmla="*/ 2281 w 3629"/>
              <a:gd name="T49" fmla="*/ 54 h 3684"/>
              <a:gd name="T50" fmla="*/ 2608 w 3629"/>
              <a:gd name="T51" fmla="*/ 232 h 3684"/>
              <a:gd name="T52" fmla="*/ 2834 w 3629"/>
              <a:gd name="T53" fmla="*/ 513 h 3684"/>
              <a:gd name="T54" fmla="*/ 2936 w 3629"/>
              <a:gd name="T55" fmla="*/ 880 h 3684"/>
              <a:gd name="T56" fmla="*/ 2938 w 3629"/>
              <a:gd name="T57" fmla="*/ 1273 h 3684"/>
              <a:gd name="T58" fmla="*/ 3050 w 3629"/>
              <a:gd name="T59" fmla="*/ 1427 h 3684"/>
              <a:gd name="T60" fmla="*/ 3285 w 3629"/>
              <a:gd name="T61" fmla="*/ 1490 h 3684"/>
              <a:gd name="T62" fmla="*/ 3490 w 3629"/>
              <a:gd name="T63" fmla="*/ 1652 h 3684"/>
              <a:gd name="T64" fmla="*/ 3603 w 3629"/>
              <a:gd name="T65" fmla="*/ 1910 h 3684"/>
              <a:gd name="T66" fmla="*/ 3627 w 3629"/>
              <a:gd name="T67" fmla="*/ 2225 h 3684"/>
              <a:gd name="T68" fmla="*/ 3628 w 3629"/>
              <a:gd name="T69" fmla="*/ 2393 h 3684"/>
              <a:gd name="T70" fmla="*/ 3629 w 3629"/>
              <a:gd name="T71" fmla="*/ 2493 h 3684"/>
              <a:gd name="T72" fmla="*/ 3583 w 3629"/>
              <a:gd name="T73" fmla="*/ 2861 h 3684"/>
              <a:gd name="T74" fmla="*/ 3414 w 3629"/>
              <a:gd name="T75" fmla="*/ 3236 h 3684"/>
              <a:gd name="T76" fmla="*/ 3129 w 3629"/>
              <a:gd name="T77" fmla="*/ 3508 h 3684"/>
              <a:gd name="T78" fmla="*/ 2749 w 3629"/>
              <a:gd name="T79" fmla="*/ 3657 h 3684"/>
              <a:gd name="T80" fmla="*/ 1134 w 3629"/>
              <a:gd name="T81" fmla="*/ 3684 h 3684"/>
              <a:gd name="T82" fmla="*/ 705 w 3629"/>
              <a:gd name="T83" fmla="*/ 3629 h 3684"/>
              <a:gd name="T84" fmla="*/ 370 w 3629"/>
              <a:gd name="T85" fmla="*/ 3462 h 3684"/>
              <a:gd name="T86" fmla="*/ 138 w 3629"/>
              <a:gd name="T87" fmla="*/ 3191 h 3684"/>
              <a:gd name="T88" fmla="*/ 24 w 3629"/>
              <a:gd name="T89" fmla="*/ 2830 h 3684"/>
              <a:gd name="T90" fmla="*/ 0 w 3629"/>
              <a:gd name="T91" fmla="*/ 2426 h 3684"/>
              <a:gd name="T92" fmla="*/ 28 w 3629"/>
              <a:gd name="T93" fmla="*/ 780 h 3684"/>
              <a:gd name="T94" fmla="*/ 131 w 3629"/>
              <a:gd name="T95" fmla="*/ 512 h 3684"/>
              <a:gd name="T96" fmla="*/ 262 w 3629"/>
              <a:gd name="T97" fmla="*/ 328 h 3684"/>
              <a:gd name="T98" fmla="*/ 524 w 3629"/>
              <a:gd name="T99" fmla="*/ 122 h 3684"/>
              <a:gd name="T100" fmla="*/ 902 w 3629"/>
              <a:gd name="T101" fmla="*/ 11 h 3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629" h="3684">
                <a:moveTo>
                  <a:pt x="1070" y="2198"/>
                </a:moveTo>
                <a:lnTo>
                  <a:pt x="1024" y="2201"/>
                </a:lnTo>
                <a:lnTo>
                  <a:pt x="978" y="2212"/>
                </a:lnTo>
                <a:lnTo>
                  <a:pt x="936" y="2228"/>
                </a:lnTo>
                <a:lnTo>
                  <a:pt x="898" y="2249"/>
                </a:lnTo>
                <a:lnTo>
                  <a:pt x="863" y="2275"/>
                </a:lnTo>
                <a:lnTo>
                  <a:pt x="831" y="2307"/>
                </a:lnTo>
                <a:lnTo>
                  <a:pt x="805" y="2342"/>
                </a:lnTo>
                <a:lnTo>
                  <a:pt x="784" y="2381"/>
                </a:lnTo>
                <a:lnTo>
                  <a:pt x="767" y="2423"/>
                </a:lnTo>
                <a:lnTo>
                  <a:pt x="758" y="2468"/>
                </a:lnTo>
                <a:lnTo>
                  <a:pt x="754" y="2515"/>
                </a:lnTo>
                <a:lnTo>
                  <a:pt x="758" y="2561"/>
                </a:lnTo>
                <a:lnTo>
                  <a:pt x="767" y="2607"/>
                </a:lnTo>
                <a:lnTo>
                  <a:pt x="784" y="2649"/>
                </a:lnTo>
                <a:lnTo>
                  <a:pt x="805" y="2687"/>
                </a:lnTo>
                <a:lnTo>
                  <a:pt x="831" y="2722"/>
                </a:lnTo>
                <a:lnTo>
                  <a:pt x="863" y="2754"/>
                </a:lnTo>
                <a:lnTo>
                  <a:pt x="898" y="2780"/>
                </a:lnTo>
                <a:lnTo>
                  <a:pt x="936" y="2802"/>
                </a:lnTo>
                <a:lnTo>
                  <a:pt x="978" y="2818"/>
                </a:lnTo>
                <a:lnTo>
                  <a:pt x="1024" y="2828"/>
                </a:lnTo>
                <a:lnTo>
                  <a:pt x="1070" y="2831"/>
                </a:lnTo>
                <a:lnTo>
                  <a:pt x="2549" y="2831"/>
                </a:lnTo>
                <a:lnTo>
                  <a:pt x="2596" y="2828"/>
                </a:lnTo>
                <a:lnTo>
                  <a:pt x="2640" y="2818"/>
                </a:lnTo>
                <a:lnTo>
                  <a:pt x="2681" y="2802"/>
                </a:lnTo>
                <a:lnTo>
                  <a:pt x="2721" y="2780"/>
                </a:lnTo>
                <a:lnTo>
                  <a:pt x="2756" y="2754"/>
                </a:lnTo>
                <a:lnTo>
                  <a:pt x="2787" y="2722"/>
                </a:lnTo>
                <a:lnTo>
                  <a:pt x="2814" y="2687"/>
                </a:lnTo>
                <a:lnTo>
                  <a:pt x="2835" y="2649"/>
                </a:lnTo>
                <a:lnTo>
                  <a:pt x="2851" y="2607"/>
                </a:lnTo>
                <a:lnTo>
                  <a:pt x="2861" y="2561"/>
                </a:lnTo>
                <a:lnTo>
                  <a:pt x="2865" y="2515"/>
                </a:lnTo>
                <a:lnTo>
                  <a:pt x="2861" y="2468"/>
                </a:lnTo>
                <a:lnTo>
                  <a:pt x="2851" y="2423"/>
                </a:lnTo>
                <a:lnTo>
                  <a:pt x="2835" y="2381"/>
                </a:lnTo>
                <a:lnTo>
                  <a:pt x="2814" y="2342"/>
                </a:lnTo>
                <a:lnTo>
                  <a:pt x="2787" y="2307"/>
                </a:lnTo>
                <a:lnTo>
                  <a:pt x="2756" y="2275"/>
                </a:lnTo>
                <a:lnTo>
                  <a:pt x="2721" y="2249"/>
                </a:lnTo>
                <a:lnTo>
                  <a:pt x="2681" y="2228"/>
                </a:lnTo>
                <a:lnTo>
                  <a:pt x="2640" y="2212"/>
                </a:lnTo>
                <a:lnTo>
                  <a:pt x="2596" y="2201"/>
                </a:lnTo>
                <a:lnTo>
                  <a:pt x="2549" y="2198"/>
                </a:lnTo>
                <a:lnTo>
                  <a:pt x="1070" y="2198"/>
                </a:lnTo>
                <a:close/>
                <a:moveTo>
                  <a:pt x="1898" y="746"/>
                </a:moveTo>
                <a:lnTo>
                  <a:pt x="1158" y="747"/>
                </a:lnTo>
                <a:lnTo>
                  <a:pt x="1112" y="750"/>
                </a:lnTo>
                <a:lnTo>
                  <a:pt x="1068" y="759"/>
                </a:lnTo>
                <a:lnTo>
                  <a:pt x="1025" y="775"/>
                </a:lnTo>
                <a:lnTo>
                  <a:pt x="986" y="796"/>
                </a:lnTo>
                <a:lnTo>
                  <a:pt x="950" y="822"/>
                </a:lnTo>
                <a:lnTo>
                  <a:pt x="918" y="853"/>
                </a:lnTo>
                <a:lnTo>
                  <a:pt x="891" y="888"/>
                </a:lnTo>
                <a:lnTo>
                  <a:pt x="870" y="926"/>
                </a:lnTo>
                <a:lnTo>
                  <a:pt x="853" y="967"/>
                </a:lnTo>
                <a:lnTo>
                  <a:pt x="843" y="1012"/>
                </a:lnTo>
                <a:lnTo>
                  <a:pt x="838" y="1059"/>
                </a:lnTo>
                <a:lnTo>
                  <a:pt x="840" y="1106"/>
                </a:lnTo>
                <a:lnTo>
                  <a:pt x="850" y="1151"/>
                </a:lnTo>
                <a:lnTo>
                  <a:pt x="865" y="1193"/>
                </a:lnTo>
                <a:lnTo>
                  <a:pt x="887" y="1231"/>
                </a:lnTo>
                <a:lnTo>
                  <a:pt x="913" y="1268"/>
                </a:lnTo>
                <a:lnTo>
                  <a:pt x="943" y="1300"/>
                </a:lnTo>
                <a:lnTo>
                  <a:pt x="977" y="1327"/>
                </a:lnTo>
                <a:lnTo>
                  <a:pt x="1016" y="1348"/>
                </a:lnTo>
                <a:lnTo>
                  <a:pt x="1057" y="1365"/>
                </a:lnTo>
                <a:lnTo>
                  <a:pt x="1102" y="1377"/>
                </a:lnTo>
                <a:lnTo>
                  <a:pt x="1149" y="1380"/>
                </a:lnTo>
                <a:lnTo>
                  <a:pt x="1152" y="1380"/>
                </a:lnTo>
                <a:lnTo>
                  <a:pt x="1165" y="1380"/>
                </a:lnTo>
                <a:lnTo>
                  <a:pt x="1183" y="1380"/>
                </a:lnTo>
                <a:lnTo>
                  <a:pt x="1208" y="1380"/>
                </a:lnTo>
                <a:lnTo>
                  <a:pt x="1238" y="1380"/>
                </a:lnTo>
                <a:lnTo>
                  <a:pt x="1273" y="1380"/>
                </a:lnTo>
                <a:lnTo>
                  <a:pt x="1313" y="1380"/>
                </a:lnTo>
                <a:lnTo>
                  <a:pt x="1356" y="1380"/>
                </a:lnTo>
                <a:lnTo>
                  <a:pt x="1401" y="1380"/>
                </a:lnTo>
                <a:lnTo>
                  <a:pt x="1448" y="1380"/>
                </a:lnTo>
                <a:lnTo>
                  <a:pt x="1496" y="1380"/>
                </a:lnTo>
                <a:lnTo>
                  <a:pt x="1545" y="1380"/>
                </a:lnTo>
                <a:lnTo>
                  <a:pt x="1592" y="1380"/>
                </a:lnTo>
                <a:lnTo>
                  <a:pt x="1640" y="1380"/>
                </a:lnTo>
                <a:lnTo>
                  <a:pt x="1685" y="1380"/>
                </a:lnTo>
                <a:lnTo>
                  <a:pt x="1728" y="1380"/>
                </a:lnTo>
                <a:lnTo>
                  <a:pt x="1767" y="1380"/>
                </a:lnTo>
                <a:lnTo>
                  <a:pt x="1803" y="1380"/>
                </a:lnTo>
                <a:lnTo>
                  <a:pt x="1833" y="1380"/>
                </a:lnTo>
                <a:lnTo>
                  <a:pt x="1858" y="1380"/>
                </a:lnTo>
                <a:lnTo>
                  <a:pt x="1877" y="1380"/>
                </a:lnTo>
                <a:lnTo>
                  <a:pt x="1889" y="1380"/>
                </a:lnTo>
                <a:lnTo>
                  <a:pt x="1893" y="1380"/>
                </a:lnTo>
                <a:lnTo>
                  <a:pt x="1935" y="1378"/>
                </a:lnTo>
                <a:lnTo>
                  <a:pt x="1976" y="1370"/>
                </a:lnTo>
                <a:lnTo>
                  <a:pt x="2014" y="1357"/>
                </a:lnTo>
                <a:lnTo>
                  <a:pt x="2050" y="1340"/>
                </a:lnTo>
                <a:lnTo>
                  <a:pt x="2084" y="1320"/>
                </a:lnTo>
                <a:lnTo>
                  <a:pt x="2115" y="1295"/>
                </a:lnTo>
                <a:lnTo>
                  <a:pt x="2141" y="1267"/>
                </a:lnTo>
                <a:lnTo>
                  <a:pt x="2164" y="1235"/>
                </a:lnTo>
                <a:lnTo>
                  <a:pt x="2183" y="1201"/>
                </a:lnTo>
                <a:lnTo>
                  <a:pt x="2196" y="1162"/>
                </a:lnTo>
                <a:lnTo>
                  <a:pt x="2205" y="1123"/>
                </a:lnTo>
                <a:lnTo>
                  <a:pt x="2209" y="1081"/>
                </a:lnTo>
                <a:lnTo>
                  <a:pt x="2206" y="1037"/>
                </a:lnTo>
                <a:lnTo>
                  <a:pt x="2199" y="995"/>
                </a:lnTo>
                <a:lnTo>
                  <a:pt x="2186" y="955"/>
                </a:lnTo>
                <a:lnTo>
                  <a:pt x="2168" y="917"/>
                </a:lnTo>
                <a:lnTo>
                  <a:pt x="2147" y="881"/>
                </a:lnTo>
                <a:lnTo>
                  <a:pt x="2119" y="849"/>
                </a:lnTo>
                <a:lnTo>
                  <a:pt x="2090" y="820"/>
                </a:lnTo>
                <a:lnTo>
                  <a:pt x="2057" y="796"/>
                </a:lnTo>
                <a:lnTo>
                  <a:pt x="2021" y="775"/>
                </a:lnTo>
                <a:lnTo>
                  <a:pt x="1981" y="759"/>
                </a:lnTo>
                <a:lnTo>
                  <a:pt x="1941" y="750"/>
                </a:lnTo>
                <a:lnTo>
                  <a:pt x="1898" y="746"/>
                </a:lnTo>
                <a:close/>
                <a:moveTo>
                  <a:pt x="1953" y="0"/>
                </a:moveTo>
                <a:lnTo>
                  <a:pt x="1954" y="0"/>
                </a:lnTo>
                <a:lnTo>
                  <a:pt x="1962" y="0"/>
                </a:lnTo>
                <a:lnTo>
                  <a:pt x="2046" y="5"/>
                </a:lnTo>
                <a:lnTo>
                  <a:pt x="2127" y="16"/>
                </a:lnTo>
                <a:lnTo>
                  <a:pt x="2205" y="32"/>
                </a:lnTo>
                <a:lnTo>
                  <a:pt x="2281" y="54"/>
                </a:lnTo>
                <a:lnTo>
                  <a:pt x="2354" y="80"/>
                </a:lnTo>
                <a:lnTo>
                  <a:pt x="2422" y="111"/>
                </a:lnTo>
                <a:lnTo>
                  <a:pt x="2488" y="147"/>
                </a:lnTo>
                <a:lnTo>
                  <a:pt x="2549" y="187"/>
                </a:lnTo>
                <a:lnTo>
                  <a:pt x="2608" y="232"/>
                </a:lnTo>
                <a:lnTo>
                  <a:pt x="2662" y="281"/>
                </a:lnTo>
                <a:lnTo>
                  <a:pt x="2712" y="333"/>
                </a:lnTo>
                <a:lnTo>
                  <a:pt x="2757" y="390"/>
                </a:lnTo>
                <a:lnTo>
                  <a:pt x="2798" y="450"/>
                </a:lnTo>
                <a:lnTo>
                  <a:pt x="2834" y="513"/>
                </a:lnTo>
                <a:lnTo>
                  <a:pt x="2865" y="581"/>
                </a:lnTo>
                <a:lnTo>
                  <a:pt x="2891" y="652"/>
                </a:lnTo>
                <a:lnTo>
                  <a:pt x="2911" y="724"/>
                </a:lnTo>
                <a:lnTo>
                  <a:pt x="2927" y="800"/>
                </a:lnTo>
                <a:lnTo>
                  <a:pt x="2936" y="880"/>
                </a:lnTo>
                <a:lnTo>
                  <a:pt x="2939" y="961"/>
                </a:lnTo>
                <a:lnTo>
                  <a:pt x="2945" y="1042"/>
                </a:lnTo>
                <a:lnTo>
                  <a:pt x="2947" y="1121"/>
                </a:lnTo>
                <a:lnTo>
                  <a:pt x="2944" y="1199"/>
                </a:lnTo>
                <a:lnTo>
                  <a:pt x="2938" y="1273"/>
                </a:lnTo>
                <a:lnTo>
                  <a:pt x="2928" y="1346"/>
                </a:lnTo>
                <a:lnTo>
                  <a:pt x="2913" y="1416"/>
                </a:lnTo>
                <a:lnTo>
                  <a:pt x="2959" y="1419"/>
                </a:lnTo>
                <a:lnTo>
                  <a:pt x="3004" y="1421"/>
                </a:lnTo>
                <a:lnTo>
                  <a:pt x="3050" y="1427"/>
                </a:lnTo>
                <a:lnTo>
                  <a:pt x="3098" y="1433"/>
                </a:lnTo>
                <a:lnTo>
                  <a:pt x="3145" y="1442"/>
                </a:lnTo>
                <a:lnTo>
                  <a:pt x="3193" y="1455"/>
                </a:lnTo>
                <a:lnTo>
                  <a:pt x="3239" y="1471"/>
                </a:lnTo>
                <a:lnTo>
                  <a:pt x="3285" y="1490"/>
                </a:lnTo>
                <a:lnTo>
                  <a:pt x="3331" y="1513"/>
                </a:lnTo>
                <a:lnTo>
                  <a:pt x="3374" y="1541"/>
                </a:lnTo>
                <a:lnTo>
                  <a:pt x="3414" y="1573"/>
                </a:lnTo>
                <a:lnTo>
                  <a:pt x="3454" y="1610"/>
                </a:lnTo>
                <a:lnTo>
                  <a:pt x="3490" y="1652"/>
                </a:lnTo>
                <a:lnTo>
                  <a:pt x="3524" y="1701"/>
                </a:lnTo>
                <a:lnTo>
                  <a:pt x="3551" y="1750"/>
                </a:lnTo>
                <a:lnTo>
                  <a:pt x="3574" y="1801"/>
                </a:lnTo>
                <a:lnTo>
                  <a:pt x="3591" y="1854"/>
                </a:lnTo>
                <a:lnTo>
                  <a:pt x="3603" y="1910"/>
                </a:lnTo>
                <a:lnTo>
                  <a:pt x="3613" y="1968"/>
                </a:lnTo>
                <a:lnTo>
                  <a:pt x="3619" y="2028"/>
                </a:lnTo>
                <a:lnTo>
                  <a:pt x="3624" y="2090"/>
                </a:lnTo>
                <a:lnTo>
                  <a:pt x="3626" y="2156"/>
                </a:lnTo>
                <a:lnTo>
                  <a:pt x="3627" y="2225"/>
                </a:lnTo>
                <a:lnTo>
                  <a:pt x="3627" y="2299"/>
                </a:lnTo>
                <a:lnTo>
                  <a:pt x="3627" y="2318"/>
                </a:lnTo>
                <a:lnTo>
                  <a:pt x="3627" y="2341"/>
                </a:lnTo>
                <a:lnTo>
                  <a:pt x="3627" y="2366"/>
                </a:lnTo>
                <a:lnTo>
                  <a:pt x="3628" y="2393"/>
                </a:lnTo>
                <a:lnTo>
                  <a:pt x="3628" y="2419"/>
                </a:lnTo>
                <a:lnTo>
                  <a:pt x="3628" y="2443"/>
                </a:lnTo>
                <a:lnTo>
                  <a:pt x="3628" y="2465"/>
                </a:lnTo>
                <a:lnTo>
                  <a:pt x="3628" y="2482"/>
                </a:lnTo>
                <a:lnTo>
                  <a:pt x="3629" y="2493"/>
                </a:lnTo>
                <a:lnTo>
                  <a:pt x="3629" y="2498"/>
                </a:lnTo>
                <a:lnTo>
                  <a:pt x="3625" y="2593"/>
                </a:lnTo>
                <a:lnTo>
                  <a:pt x="3617" y="2685"/>
                </a:lnTo>
                <a:lnTo>
                  <a:pt x="3602" y="2774"/>
                </a:lnTo>
                <a:lnTo>
                  <a:pt x="3583" y="2861"/>
                </a:lnTo>
                <a:lnTo>
                  <a:pt x="3559" y="2942"/>
                </a:lnTo>
                <a:lnTo>
                  <a:pt x="3531" y="3022"/>
                </a:lnTo>
                <a:lnTo>
                  <a:pt x="3497" y="3098"/>
                </a:lnTo>
                <a:lnTo>
                  <a:pt x="3458" y="3169"/>
                </a:lnTo>
                <a:lnTo>
                  <a:pt x="3414" y="3236"/>
                </a:lnTo>
                <a:lnTo>
                  <a:pt x="3366" y="3300"/>
                </a:lnTo>
                <a:lnTo>
                  <a:pt x="3314" y="3359"/>
                </a:lnTo>
                <a:lnTo>
                  <a:pt x="3256" y="3414"/>
                </a:lnTo>
                <a:lnTo>
                  <a:pt x="3195" y="3464"/>
                </a:lnTo>
                <a:lnTo>
                  <a:pt x="3129" y="3508"/>
                </a:lnTo>
                <a:lnTo>
                  <a:pt x="3060" y="3548"/>
                </a:lnTo>
                <a:lnTo>
                  <a:pt x="2988" y="3583"/>
                </a:lnTo>
                <a:lnTo>
                  <a:pt x="2911" y="3613"/>
                </a:lnTo>
                <a:lnTo>
                  <a:pt x="2832" y="3638"/>
                </a:lnTo>
                <a:lnTo>
                  <a:pt x="2749" y="3657"/>
                </a:lnTo>
                <a:lnTo>
                  <a:pt x="2665" y="3672"/>
                </a:lnTo>
                <a:lnTo>
                  <a:pt x="2576" y="3680"/>
                </a:lnTo>
                <a:lnTo>
                  <a:pt x="2485" y="3684"/>
                </a:lnTo>
                <a:lnTo>
                  <a:pt x="1159" y="3684"/>
                </a:lnTo>
                <a:lnTo>
                  <a:pt x="1134" y="3684"/>
                </a:lnTo>
                <a:lnTo>
                  <a:pt x="1042" y="3682"/>
                </a:lnTo>
                <a:lnTo>
                  <a:pt x="951" y="3675"/>
                </a:lnTo>
                <a:lnTo>
                  <a:pt x="865" y="3664"/>
                </a:lnTo>
                <a:lnTo>
                  <a:pt x="784" y="3648"/>
                </a:lnTo>
                <a:lnTo>
                  <a:pt x="705" y="3629"/>
                </a:lnTo>
                <a:lnTo>
                  <a:pt x="630" y="3604"/>
                </a:lnTo>
                <a:lnTo>
                  <a:pt x="560" y="3574"/>
                </a:lnTo>
                <a:lnTo>
                  <a:pt x="492" y="3541"/>
                </a:lnTo>
                <a:lnTo>
                  <a:pt x="429" y="3504"/>
                </a:lnTo>
                <a:lnTo>
                  <a:pt x="370" y="3462"/>
                </a:lnTo>
                <a:lnTo>
                  <a:pt x="314" y="3415"/>
                </a:lnTo>
                <a:lnTo>
                  <a:pt x="262" y="3364"/>
                </a:lnTo>
                <a:lnTo>
                  <a:pt x="216" y="3310"/>
                </a:lnTo>
                <a:lnTo>
                  <a:pt x="174" y="3252"/>
                </a:lnTo>
                <a:lnTo>
                  <a:pt x="138" y="3191"/>
                </a:lnTo>
                <a:lnTo>
                  <a:pt x="106" y="3126"/>
                </a:lnTo>
                <a:lnTo>
                  <a:pt x="79" y="3058"/>
                </a:lnTo>
                <a:lnTo>
                  <a:pt x="57" y="2985"/>
                </a:lnTo>
                <a:lnTo>
                  <a:pt x="38" y="2909"/>
                </a:lnTo>
                <a:lnTo>
                  <a:pt x="24" y="2830"/>
                </a:lnTo>
                <a:lnTo>
                  <a:pt x="14" y="2746"/>
                </a:lnTo>
                <a:lnTo>
                  <a:pt x="6" y="2658"/>
                </a:lnTo>
                <a:lnTo>
                  <a:pt x="1" y="2565"/>
                </a:lnTo>
                <a:lnTo>
                  <a:pt x="0" y="2467"/>
                </a:lnTo>
                <a:lnTo>
                  <a:pt x="0" y="2426"/>
                </a:lnTo>
                <a:lnTo>
                  <a:pt x="0" y="2386"/>
                </a:lnTo>
                <a:lnTo>
                  <a:pt x="0" y="985"/>
                </a:lnTo>
                <a:lnTo>
                  <a:pt x="6" y="913"/>
                </a:lnTo>
                <a:lnTo>
                  <a:pt x="16" y="845"/>
                </a:lnTo>
                <a:lnTo>
                  <a:pt x="28" y="780"/>
                </a:lnTo>
                <a:lnTo>
                  <a:pt x="44" y="720"/>
                </a:lnTo>
                <a:lnTo>
                  <a:pt x="63" y="662"/>
                </a:lnTo>
                <a:lnTo>
                  <a:pt x="84" y="609"/>
                </a:lnTo>
                <a:lnTo>
                  <a:pt x="106" y="559"/>
                </a:lnTo>
                <a:lnTo>
                  <a:pt x="131" y="512"/>
                </a:lnTo>
                <a:lnTo>
                  <a:pt x="156" y="469"/>
                </a:lnTo>
                <a:lnTo>
                  <a:pt x="183" y="429"/>
                </a:lnTo>
                <a:lnTo>
                  <a:pt x="209" y="393"/>
                </a:lnTo>
                <a:lnTo>
                  <a:pt x="236" y="359"/>
                </a:lnTo>
                <a:lnTo>
                  <a:pt x="262" y="328"/>
                </a:lnTo>
                <a:lnTo>
                  <a:pt x="288" y="300"/>
                </a:lnTo>
                <a:lnTo>
                  <a:pt x="342" y="249"/>
                </a:lnTo>
                <a:lnTo>
                  <a:pt x="398" y="201"/>
                </a:lnTo>
                <a:lnTo>
                  <a:pt x="459" y="159"/>
                </a:lnTo>
                <a:lnTo>
                  <a:pt x="524" y="122"/>
                </a:lnTo>
                <a:lnTo>
                  <a:pt x="593" y="90"/>
                </a:lnTo>
                <a:lnTo>
                  <a:pt x="664" y="63"/>
                </a:lnTo>
                <a:lnTo>
                  <a:pt x="740" y="40"/>
                </a:lnTo>
                <a:lnTo>
                  <a:pt x="820" y="23"/>
                </a:lnTo>
                <a:lnTo>
                  <a:pt x="902" y="11"/>
                </a:lnTo>
                <a:lnTo>
                  <a:pt x="988" y="3"/>
                </a:lnTo>
                <a:lnTo>
                  <a:pt x="1079" y="0"/>
                </a:lnTo>
                <a:lnTo>
                  <a:pt x="1088" y="0"/>
                </a:lnTo>
                <a:lnTo>
                  <a:pt x="1953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4" name="Subtitle 2">
            <a:hlinkClick r:id="rId7"/>
          </p:cNvPr>
          <p:cNvSpPr txBox="1">
            <a:spLocks/>
          </p:cNvSpPr>
          <p:nvPr/>
        </p:nvSpPr>
        <p:spPr>
          <a:xfrm>
            <a:off x="9370955" y="6165432"/>
            <a:ext cx="2959632" cy="422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5D8"/>
              </a:buClr>
              <a:buFont typeface="Arial"/>
              <a:buNone/>
              <a:defRPr sz="900" kern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www.latentview.com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69605" y="5627271"/>
            <a:ext cx="2643977" cy="35698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E-mail ID</a:t>
            </a:r>
          </a:p>
        </p:txBody>
      </p:sp>
    </p:spTree>
    <p:extLst>
      <p:ext uri="{BB962C8B-B14F-4D97-AF65-F5344CB8AC3E}">
        <p14:creationId xmlns:p14="http://schemas.microsoft.com/office/powerpoint/2010/main" val="37882567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694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2527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90856-5D99-4A1A-8368-9F706B5A7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D7313-8D06-4868-B8B7-9F5212463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154C2-B0EB-43AE-AC7F-B9541B132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DFDC-827C-4562-953A-27F6543BA566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65A91-8A7C-4A6A-AFC1-AF06C53A2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E7B2F1E-61BC-47B5-8DDC-731266451CC2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878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itle 26">
            <a:extLst>
              <a:ext uri="{FF2B5EF4-FFF2-40B4-BE49-F238E27FC236}">
                <a16:creationId xmlns:a16="http://schemas.microsoft.com/office/drawing/2014/main" id="{9E7EBA95-D0B0-4EA6-8151-B221D815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8C19F0BD-CBF1-4551-925C-A110073FD9E5}"/>
              </a:ext>
            </a:extLst>
          </p:cNvPr>
          <p:cNvSpPr txBox="1">
            <a:spLocks/>
          </p:cNvSpPr>
          <p:nvPr/>
        </p:nvSpPr>
        <p:spPr>
          <a:xfrm>
            <a:off x="264159" y="1300766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Primary colors</a:t>
            </a:r>
          </a:p>
        </p:txBody>
      </p:sp>
      <p:sp>
        <p:nvSpPr>
          <p:cNvPr id="22" name="Title 4">
            <a:extLst>
              <a:ext uri="{FF2B5EF4-FFF2-40B4-BE49-F238E27FC236}">
                <a16:creationId xmlns:a16="http://schemas.microsoft.com/office/drawing/2014/main" id="{3A39E8C3-E1BC-4BC7-9F05-F0E50DB6BBFD}"/>
              </a:ext>
            </a:extLst>
          </p:cNvPr>
          <p:cNvSpPr txBox="1">
            <a:spLocks/>
          </p:cNvSpPr>
          <p:nvPr/>
        </p:nvSpPr>
        <p:spPr>
          <a:xfrm>
            <a:off x="264159" y="3688063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Secondary colors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973D23-688C-4E1E-8684-22CAFB14E27F}"/>
              </a:ext>
            </a:extLst>
          </p:cNvPr>
          <p:cNvSpPr/>
          <p:nvPr/>
        </p:nvSpPr>
        <p:spPr>
          <a:xfrm>
            <a:off x="9826832" y="3688063"/>
            <a:ext cx="2136568" cy="59311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100, 90, 41, 43</a:t>
            </a:r>
            <a:b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20, 35, 72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B243-5890-4642-A892-C7486A1F57B2}"/>
              </a:ext>
            </a:extLst>
          </p:cNvPr>
          <p:cNvSpPr/>
          <p:nvPr/>
        </p:nvSpPr>
        <p:spPr>
          <a:xfrm>
            <a:off x="4784050" y="3688063"/>
            <a:ext cx="2136568" cy="593112"/>
          </a:xfrm>
          <a:prstGeom prst="rect">
            <a:avLst/>
          </a:prstGeom>
          <a:solidFill>
            <a:srgbClr val="18A3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77, 15, 33, 0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25, 164, 173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DC063-D1F5-4C30-AAE8-AD2967B11447}"/>
              </a:ext>
            </a:extLst>
          </p:cNvPr>
          <p:cNvSpPr/>
          <p:nvPr/>
        </p:nvSpPr>
        <p:spPr>
          <a:xfrm>
            <a:off x="4784050" y="1318936"/>
            <a:ext cx="2136568" cy="593112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51, 43, 43, 8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128, 128, 128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D9C469-1688-449B-BB2D-D3A713ED39EC}"/>
              </a:ext>
            </a:extLst>
          </p:cNvPr>
          <p:cNvSpPr/>
          <p:nvPr/>
        </p:nvSpPr>
        <p:spPr>
          <a:xfrm>
            <a:off x="9826832" y="4389071"/>
            <a:ext cx="2136568" cy="593112"/>
          </a:xfrm>
          <a:prstGeom prst="rect">
            <a:avLst/>
          </a:prstGeom>
          <a:solidFill>
            <a:srgbClr val="052049">
              <a:lumMod val="25000"/>
              <a:lumOff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36, 17, 0, 0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154, 191, 248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62ACF-08A4-4D19-B150-0AABA3AD131A}"/>
              </a:ext>
            </a:extLst>
          </p:cNvPr>
          <p:cNvSpPr/>
          <p:nvPr/>
        </p:nvSpPr>
        <p:spPr>
          <a:xfrm>
            <a:off x="2274510" y="4389071"/>
            <a:ext cx="2136568" cy="5931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26, 11, 4, 0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184, 206, 228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048A2-16C7-44F6-A62D-2782C6F8C4EE}"/>
              </a:ext>
            </a:extLst>
          </p:cNvPr>
          <p:cNvSpPr/>
          <p:nvPr/>
        </p:nvSpPr>
        <p:spPr>
          <a:xfrm>
            <a:off x="4784050" y="4389071"/>
            <a:ext cx="2136568" cy="593112"/>
          </a:xfrm>
          <a:prstGeom prst="rect">
            <a:avLst/>
          </a:prstGeom>
          <a:solidFill>
            <a:srgbClr val="18A3AC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36, 0, 10, 0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145, 234, 240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DCFF48-7B26-44FA-9E19-59FE00E0EDF3}"/>
              </a:ext>
            </a:extLst>
          </p:cNvPr>
          <p:cNvSpPr/>
          <p:nvPr/>
        </p:nvSpPr>
        <p:spPr>
          <a:xfrm>
            <a:off x="4784050" y="2006089"/>
            <a:ext cx="2136568" cy="593112"/>
          </a:xfrm>
          <a:prstGeom prst="rect">
            <a:avLst/>
          </a:prstGeom>
          <a:solidFill>
            <a:srgbClr val="BFBFB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25,	20, 20,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191, 191, 191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FD6AEF-3BC9-4B69-94AD-5748F17BD6BC}"/>
              </a:ext>
            </a:extLst>
          </p:cNvPr>
          <p:cNvSpPr/>
          <p:nvPr/>
        </p:nvSpPr>
        <p:spPr>
          <a:xfrm>
            <a:off x="9826832" y="5090079"/>
            <a:ext cx="2136568" cy="593112"/>
          </a:xfrm>
          <a:prstGeom prst="rect">
            <a:avLst/>
          </a:prstGeom>
          <a:solidFill>
            <a:srgbClr val="052049">
              <a:lumMod val="10000"/>
              <a:lumOff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215, 230, 252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204FA4-B6FE-46CC-8B10-5C70EA312BF4}"/>
              </a:ext>
            </a:extLst>
          </p:cNvPr>
          <p:cNvSpPr/>
          <p:nvPr/>
        </p:nvSpPr>
        <p:spPr>
          <a:xfrm>
            <a:off x="2274510" y="5090079"/>
            <a:ext cx="2136568" cy="5931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219, 230, 242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6B26E6-9CF4-42A9-9E28-714E99452A1D}"/>
              </a:ext>
            </a:extLst>
          </p:cNvPr>
          <p:cNvSpPr/>
          <p:nvPr/>
        </p:nvSpPr>
        <p:spPr>
          <a:xfrm>
            <a:off x="4784050" y="5090079"/>
            <a:ext cx="2136568" cy="593112"/>
          </a:xfrm>
          <a:prstGeom prst="rect">
            <a:avLst/>
          </a:prstGeom>
          <a:solidFill>
            <a:srgbClr val="18A3AC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19, 0, 5, 0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200, 244, 247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AA6DB8-1711-4140-A1F4-2FDA5D684765}"/>
              </a:ext>
            </a:extLst>
          </p:cNvPr>
          <p:cNvSpPr/>
          <p:nvPr/>
        </p:nvSpPr>
        <p:spPr>
          <a:xfrm>
            <a:off x="4784050" y="2707097"/>
            <a:ext cx="2136568" cy="593112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14, 11, 11, 0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217, 217, 217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86F7E7-4D4C-43C6-A693-BE52619C8C20}"/>
              </a:ext>
            </a:extLst>
          </p:cNvPr>
          <p:cNvSpPr/>
          <p:nvPr/>
        </p:nvSpPr>
        <p:spPr>
          <a:xfrm>
            <a:off x="7293592" y="3688063"/>
            <a:ext cx="2160270" cy="593112"/>
          </a:xfrm>
          <a:prstGeom prst="rect">
            <a:avLst/>
          </a:prstGeom>
          <a:solidFill>
            <a:srgbClr val="779BC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55, 31, 3, 0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199, 155, 202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10F334-6E7F-4900-BCD0-2E1DA2FB5D1E}"/>
              </a:ext>
            </a:extLst>
          </p:cNvPr>
          <p:cNvSpPr/>
          <p:nvPr/>
        </p:nvSpPr>
        <p:spPr>
          <a:xfrm>
            <a:off x="7293592" y="4373863"/>
            <a:ext cx="2160270" cy="593112"/>
          </a:xfrm>
          <a:prstGeom prst="rect">
            <a:avLst/>
          </a:prstGeom>
          <a:solidFill>
            <a:srgbClr val="A0B6D9"/>
          </a:solidFill>
          <a:ln w="12700" cap="flat" cmpd="sng" algn="ctr">
            <a:solidFill>
              <a:srgbClr val="A0B6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36, 21, 3, 0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160, 182, 217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7BB4B-EA83-4602-B031-1EE80792E11B}"/>
              </a:ext>
            </a:extLst>
          </p:cNvPr>
          <p:cNvSpPr/>
          <p:nvPr/>
        </p:nvSpPr>
        <p:spPr>
          <a:xfrm>
            <a:off x="7293590" y="5090079"/>
            <a:ext cx="2160270" cy="593112"/>
          </a:xfrm>
          <a:prstGeom prst="rect">
            <a:avLst/>
          </a:prstGeom>
          <a:solidFill>
            <a:srgbClr val="C5D4E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20, 11, 0.4, 0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197, 212, 236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D2806B-9005-4D6C-9F8D-64CAB5AA3399}"/>
              </a:ext>
            </a:extLst>
          </p:cNvPr>
          <p:cNvSpPr/>
          <p:nvPr/>
        </p:nvSpPr>
        <p:spPr>
          <a:xfrm>
            <a:off x="2274510" y="1300766"/>
            <a:ext cx="2136568" cy="593112"/>
          </a:xfrm>
          <a:prstGeom prst="rect">
            <a:avLst/>
          </a:prstGeom>
          <a:solidFill>
            <a:srgbClr val="1957A3"/>
          </a:solidFill>
          <a:ln w="12700" cap="flat" cmpd="sng" algn="ctr">
            <a:solidFill>
              <a:srgbClr val="16509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94, 72, 2, 0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27, 89, 164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A6E859-301A-4D57-8858-6F4BB2178673}"/>
              </a:ext>
            </a:extLst>
          </p:cNvPr>
          <p:cNvSpPr/>
          <p:nvPr/>
        </p:nvSpPr>
        <p:spPr>
          <a:xfrm>
            <a:off x="2274510" y="2707097"/>
            <a:ext cx="2136568" cy="593112"/>
          </a:xfrm>
          <a:prstGeom prst="rect">
            <a:avLst/>
          </a:prstGeom>
          <a:solidFill>
            <a:srgbClr val="A5C6E8"/>
          </a:solidFill>
          <a:ln w="12700" cap="flat" cmpd="sng" algn="ctr">
            <a:solidFill>
              <a:srgbClr val="A5C6E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33, 13, 0. 0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165, 198, 232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901222-FC3B-4A4F-BB8B-05E51FA1BDB8}"/>
              </a:ext>
            </a:extLst>
          </p:cNvPr>
          <p:cNvSpPr/>
          <p:nvPr/>
        </p:nvSpPr>
        <p:spPr>
          <a:xfrm>
            <a:off x="2274510" y="2014788"/>
            <a:ext cx="2136568" cy="593112"/>
          </a:xfrm>
          <a:prstGeom prst="rect">
            <a:avLst/>
          </a:prstGeom>
          <a:solidFill>
            <a:srgbClr val="538ECB"/>
          </a:solidFill>
          <a:ln w="12700" cap="flat" cmpd="sng" algn="ctr">
            <a:solidFill>
              <a:srgbClr val="538EC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68, 36, 0, 0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83, 142, 203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AEE760A-E7E5-4D0D-954C-0E7C6382E3FA}"/>
              </a:ext>
            </a:extLst>
          </p:cNvPr>
          <p:cNvSpPr/>
          <p:nvPr/>
        </p:nvSpPr>
        <p:spPr>
          <a:xfrm>
            <a:off x="2274510" y="3688063"/>
            <a:ext cx="2136568" cy="593112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72, 41, 5, 0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78, 133, 188</a:t>
            </a:r>
          </a:p>
        </p:txBody>
      </p:sp>
    </p:spTree>
    <p:extLst>
      <p:ext uri="{BB962C8B-B14F-4D97-AF65-F5344CB8AC3E}">
        <p14:creationId xmlns:p14="http://schemas.microsoft.com/office/powerpoint/2010/main" val="2303323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0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Sample text</a:t>
            </a:r>
          </a:p>
        </p:txBody>
      </p:sp>
      <p:sp>
        <p:nvSpPr>
          <p:cNvPr id="8" name="Shape 4526"/>
          <p:cNvSpPr/>
          <p:nvPr/>
        </p:nvSpPr>
        <p:spPr>
          <a:xfrm flipH="1">
            <a:off x="1161261" y="1888249"/>
            <a:ext cx="690302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9" name="Shape 4526"/>
          <p:cNvSpPr/>
          <p:nvPr/>
        </p:nvSpPr>
        <p:spPr>
          <a:xfrm flipH="1">
            <a:off x="4201316" y="1888249"/>
            <a:ext cx="690302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0" name="Shape 4526"/>
          <p:cNvSpPr/>
          <p:nvPr/>
        </p:nvSpPr>
        <p:spPr>
          <a:xfrm flipH="1">
            <a:off x="7241371" y="1888249"/>
            <a:ext cx="690302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577902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Pentagon 66"/>
          <p:cNvSpPr/>
          <p:nvPr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Pentagon 71"/>
          <p:cNvSpPr/>
          <p:nvPr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Pentagon 76"/>
          <p:cNvSpPr/>
          <p:nvPr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Pentagon 80"/>
          <p:cNvSpPr/>
          <p:nvPr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4578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79" y="5128616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892045" y="1597544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255844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154990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/>
        </p:nvSpPr>
        <p:spPr>
          <a:xfrm>
            <a:off x="84300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852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743200"/>
            <a:ext cx="12192000" cy="411480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E063EDAE-3C20-4872-A920-DDD64F0309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0" y="3869262"/>
            <a:ext cx="3596640" cy="814926"/>
          </a:xfrm>
        </p:spPr>
        <p:txBody>
          <a:bodyPr>
            <a:noAutofit/>
          </a:bodyPr>
          <a:lstStyle>
            <a:lvl1pPr algn="ctr">
              <a:defRPr sz="46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361022"/>
            <a:ext cx="2987040" cy="2112180"/>
          </a:xfrm>
          <a:prstGeom prst="rect">
            <a:avLst/>
          </a:prstGeom>
        </p:spPr>
      </p:pic>
      <p:sp>
        <p:nvSpPr>
          <p:cNvPr id="92" name="Oval 91"/>
          <p:cNvSpPr/>
          <p:nvPr/>
        </p:nvSpPr>
        <p:spPr>
          <a:xfrm>
            <a:off x="369220" y="6091132"/>
            <a:ext cx="571116" cy="5711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3" name="Freeform 31">
            <a:hlinkClick r:id="rId3"/>
          </p:cNvPr>
          <p:cNvSpPr>
            <a:spLocks noEditPoints="1"/>
          </p:cNvSpPr>
          <p:nvPr/>
        </p:nvSpPr>
        <p:spPr bwMode="auto">
          <a:xfrm>
            <a:off x="476096" y="6197993"/>
            <a:ext cx="357364" cy="357361"/>
          </a:xfrm>
          <a:custGeom>
            <a:avLst/>
            <a:gdLst/>
            <a:ahLst/>
            <a:cxnLst>
              <a:cxn ang="0">
                <a:pos x="365" y="125"/>
              </a:cxn>
              <a:cxn ang="0">
                <a:pos x="319" y="138"/>
              </a:cxn>
              <a:cxn ang="0">
                <a:pos x="290" y="169"/>
              </a:cxn>
              <a:cxn ang="0">
                <a:pos x="280" y="219"/>
              </a:cxn>
              <a:cxn ang="0">
                <a:pos x="276" y="257"/>
              </a:cxn>
              <a:cxn ang="0">
                <a:pos x="241" y="258"/>
              </a:cxn>
              <a:cxn ang="0">
                <a:pos x="268" y="325"/>
              </a:cxn>
              <a:cxn ang="0">
                <a:pos x="282" y="330"/>
              </a:cxn>
              <a:cxn ang="0">
                <a:pos x="283" y="534"/>
              </a:cxn>
              <a:cxn ang="0">
                <a:pos x="339" y="536"/>
              </a:cxn>
              <a:cxn ang="0">
                <a:pos x="368" y="529"/>
              </a:cxn>
              <a:cxn ang="0">
                <a:pos x="422" y="325"/>
              </a:cxn>
              <a:cxn ang="0">
                <a:pos x="426" y="294"/>
              </a:cxn>
              <a:cxn ang="0">
                <a:pos x="427" y="258"/>
              </a:cxn>
              <a:cxn ang="0">
                <a:pos x="394" y="260"/>
              </a:cxn>
              <a:cxn ang="0">
                <a:pos x="373" y="258"/>
              </a:cxn>
              <a:cxn ang="0">
                <a:pos x="368" y="212"/>
              </a:cxn>
              <a:cxn ang="0">
                <a:pos x="373" y="193"/>
              </a:cxn>
              <a:cxn ang="0">
                <a:pos x="427" y="126"/>
              </a:cxn>
              <a:cxn ang="0">
                <a:pos x="319" y="0"/>
              </a:cxn>
              <a:cxn ang="0">
                <a:pos x="420" y="10"/>
              </a:cxn>
              <a:cxn ang="0">
                <a:pos x="506" y="42"/>
              </a:cxn>
              <a:cxn ang="0">
                <a:pos x="572" y="90"/>
              </a:cxn>
              <a:cxn ang="0">
                <a:pos x="620" y="153"/>
              </a:cxn>
              <a:cxn ang="0">
                <a:pos x="651" y="226"/>
              </a:cxn>
              <a:cxn ang="0">
                <a:pos x="663" y="305"/>
              </a:cxn>
              <a:cxn ang="0">
                <a:pos x="659" y="385"/>
              </a:cxn>
              <a:cxn ang="0">
                <a:pos x="638" y="462"/>
              </a:cxn>
              <a:cxn ang="0">
                <a:pos x="601" y="533"/>
              </a:cxn>
              <a:cxn ang="0">
                <a:pos x="547" y="593"/>
              </a:cxn>
              <a:cxn ang="0">
                <a:pos x="477" y="636"/>
              </a:cxn>
              <a:cxn ang="0">
                <a:pos x="391" y="661"/>
              </a:cxn>
              <a:cxn ang="0">
                <a:pos x="290" y="661"/>
              </a:cxn>
              <a:cxn ang="0">
                <a:pos x="216" y="640"/>
              </a:cxn>
              <a:cxn ang="0">
                <a:pos x="144" y="598"/>
              </a:cxn>
              <a:cxn ang="0">
                <a:pos x="80" y="537"/>
              </a:cxn>
              <a:cxn ang="0">
                <a:pos x="30" y="461"/>
              </a:cxn>
              <a:cxn ang="0">
                <a:pos x="3" y="373"/>
              </a:cxn>
              <a:cxn ang="0">
                <a:pos x="3" y="276"/>
              </a:cxn>
              <a:cxn ang="0">
                <a:pos x="37" y="175"/>
              </a:cxn>
              <a:cxn ang="0">
                <a:pos x="73" y="121"/>
              </a:cxn>
              <a:cxn ang="0">
                <a:pos x="125" y="71"/>
              </a:cxn>
              <a:cxn ang="0">
                <a:pos x="191" y="31"/>
              </a:cxn>
              <a:cxn ang="0">
                <a:pos x="273" y="6"/>
              </a:cxn>
            </a:cxnLst>
            <a:rect l="0" t="0" r="r" b="b"/>
            <a:pathLst>
              <a:path w="663" h="663">
                <a:moveTo>
                  <a:pt x="394" y="124"/>
                </a:moveTo>
                <a:lnTo>
                  <a:pt x="365" y="125"/>
                </a:lnTo>
                <a:lnTo>
                  <a:pt x="340" y="129"/>
                </a:lnTo>
                <a:lnTo>
                  <a:pt x="319" y="138"/>
                </a:lnTo>
                <a:lnTo>
                  <a:pt x="302" y="151"/>
                </a:lnTo>
                <a:lnTo>
                  <a:pt x="290" y="169"/>
                </a:lnTo>
                <a:lnTo>
                  <a:pt x="283" y="192"/>
                </a:lnTo>
                <a:lnTo>
                  <a:pt x="280" y="219"/>
                </a:lnTo>
                <a:lnTo>
                  <a:pt x="283" y="253"/>
                </a:lnTo>
                <a:lnTo>
                  <a:pt x="276" y="257"/>
                </a:lnTo>
                <a:lnTo>
                  <a:pt x="266" y="258"/>
                </a:lnTo>
                <a:lnTo>
                  <a:pt x="241" y="258"/>
                </a:lnTo>
                <a:lnTo>
                  <a:pt x="241" y="325"/>
                </a:lnTo>
                <a:lnTo>
                  <a:pt x="268" y="325"/>
                </a:lnTo>
                <a:lnTo>
                  <a:pt x="276" y="326"/>
                </a:lnTo>
                <a:lnTo>
                  <a:pt x="282" y="330"/>
                </a:lnTo>
                <a:lnTo>
                  <a:pt x="283" y="337"/>
                </a:lnTo>
                <a:lnTo>
                  <a:pt x="283" y="534"/>
                </a:lnTo>
                <a:lnTo>
                  <a:pt x="319" y="534"/>
                </a:lnTo>
                <a:lnTo>
                  <a:pt x="339" y="536"/>
                </a:lnTo>
                <a:lnTo>
                  <a:pt x="355" y="534"/>
                </a:lnTo>
                <a:lnTo>
                  <a:pt x="368" y="529"/>
                </a:lnTo>
                <a:lnTo>
                  <a:pt x="368" y="325"/>
                </a:lnTo>
                <a:lnTo>
                  <a:pt x="422" y="325"/>
                </a:lnTo>
                <a:lnTo>
                  <a:pt x="425" y="310"/>
                </a:lnTo>
                <a:lnTo>
                  <a:pt x="426" y="294"/>
                </a:lnTo>
                <a:lnTo>
                  <a:pt x="427" y="278"/>
                </a:lnTo>
                <a:lnTo>
                  <a:pt x="427" y="258"/>
                </a:lnTo>
                <a:lnTo>
                  <a:pt x="405" y="258"/>
                </a:lnTo>
                <a:lnTo>
                  <a:pt x="394" y="260"/>
                </a:lnTo>
                <a:lnTo>
                  <a:pt x="383" y="260"/>
                </a:lnTo>
                <a:lnTo>
                  <a:pt x="373" y="258"/>
                </a:lnTo>
                <a:lnTo>
                  <a:pt x="368" y="253"/>
                </a:lnTo>
                <a:lnTo>
                  <a:pt x="368" y="212"/>
                </a:lnTo>
                <a:lnTo>
                  <a:pt x="369" y="201"/>
                </a:lnTo>
                <a:lnTo>
                  <a:pt x="373" y="193"/>
                </a:lnTo>
                <a:lnTo>
                  <a:pt x="427" y="193"/>
                </a:lnTo>
                <a:lnTo>
                  <a:pt x="427" y="126"/>
                </a:lnTo>
                <a:lnTo>
                  <a:pt x="394" y="124"/>
                </a:lnTo>
                <a:close/>
                <a:moveTo>
                  <a:pt x="319" y="0"/>
                </a:moveTo>
                <a:lnTo>
                  <a:pt x="372" y="2"/>
                </a:lnTo>
                <a:lnTo>
                  <a:pt x="420" y="10"/>
                </a:lnTo>
                <a:lnTo>
                  <a:pt x="465" y="24"/>
                </a:lnTo>
                <a:lnTo>
                  <a:pt x="506" y="42"/>
                </a:lnTo>
                <a:lnTo>
                  <a:pt x="541" y="65"/>
                </a:lnTo>
                <a:lnTo>
                  <a:pt x="572" y="90"/>
                </a:lnTo>
                <a:lnTo>
                  <a:pt x="598" y="121"/>
                </a:lnTo>
                <a:lnTo>
                  <a:pt x="620" y="153"/>
                </a:lnTo>
                <a:lnTo>
                  <a:pt x="638" y="189"/>
                </a:lnTo>
                <a:lnTo>
                  <a:pt x="651" y="226"/>
                </a:lnTo>
                <a:lnTo>
                  <a:pt x="659" y="265"/>
                </a:lnTo>
                <a:lnTo>
                  <a:pt x="663" y="305"/>
                </a:lnTo>
                <a:lnTo>
                  <a:pt x="663" y="346"/>
                </a:lnTo>
                <a:lnTo>
                  <a:pt x="659" y="385"/>
                </a:lnTo>
                <a:lnTo>
                  <a:pt x="651" y="425"/>
                </a:lnTo>
                <a:lnTo>
                  <a:pt x="638" y="462"/>
                </a:lnTo>
                <a:lnTo>
                  <a:pt x="622" y="498"/>
                </a:lnTo>
                <a:lnTo>
                  <a:pt x="601" y="533"/>
                </a:lnTo>
                <a:lnTo>
                  <a:pt x="576" y="564"/>
                </a:lnTo>
                <a:lnTo>
                  <a:pt x="547" y="593"/>
                </a:lnTo>
                <a:lnTo>
                  <a:pt x="513" y="616"/>
                </a:lnTo>
                <a:lnTo>
                  <a:pt x="477" y="636"/>
                </a:lnTo>
                <a:lnTo>
                  <a:pt x="436" y="651"/>
                </a:lnTo>
                <a:lnTo>
                  <a:pt x="391" y="661"/>
                </a:lnTo>
                <a:lnTo>
                  <a:pt x="343" y="663"/>
                </a:lnTo>
                <a:lnTo>
                  <a:pt x="290" y="661"/>
                </a:lnTo>
                <a:lnTo>
                  <a:pt x="254" y="654"/>
                </a:lnTo>
                <a:lnTo>
                  <a:pt x="216" y="640"/>
                </a:lnTo>
                <a:lnTo>
                  <a:pt x="179" y="622"/>
                </a:lnTo>
                <a:lnTo>
                  <a:pt x="144" y="598"/>
                </a:lnTo>
                <a:lnTo>
                  <a:pt x="111" y="570"/>
                </a:lnTo>
                <a:lnTo>
                  <a:pt x="80" y="537"/>
                </a:lnTo>
                <a:lnTo>
                  <a:pt x="53" y="501"/>
                </a:lnTo>
                <a:lnTo>
                  <a:pt x="30" y="461"/>
                </a:lnTo>
                <a:lnTo>
                  <a:pt x="14" y="419"/>
                </a:lnTo>
                <a:lnTo>
                  <a:pt x="3" y="373"/>
                </a:lnTo>
                <a:lnTo>
                  <a:pt x="0" y="326"/>
                </a:lnTo>
                <a:lnTo>
                  <a:pt x="3" y="276"/>
                </a:lnTo>
                <a:lnTo>
                  <a:pt x="15" y="226"/>
                </a:lnTo>
                <a:lnTo>
                  <a:pt x="37" y="175"/>
                </a:lnTo>
                <a:lnTo>
                  <a:pt x="54" y="147"/>
                </a:lnTo>
                <a:lnTo>
                  <a:pt x="73" y="121"/>
                </a:lnTo>
                <a:lnTo>
                  <a:pt x="97" y="95"/>
                </a:lnTo>
                <a:lnTo>
                  <a:pt x="125" y="71"/>
                </a:lnTo>
                <a:lnTo>
                  <a:pt x="157" y="49"/>
                </a:lnTo>
                <a:lnTo>
                  <a:pt x="191" y="31"/>
                </a:lnTo>
                <a:lnTo>
                  <a:pt x="230" y="15"/>
                </a:lnTo>
                <a:lnTo>
                  <a:pt x="273" y="6"/>
                </a:lnTo>
                <a:lnTo>
                  <a:pt x="319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0" name="Oval 89"/>
          <p:cNvSpPr/>
          <p:nvPr/>
        </p:nvSpPr>
        <p:spPr>
          <a:xfrm>
            <a:off x="1106492" y="6091131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1" name="Freeform 48">
            <a:hlinkClick r:id="rId4"/>
          </p:cNvPr>
          <p:cNvSpPr>
            <a:spLocks/>
          </p:cNvSpPr>
          <p:nvPr/>
        </p:nvSpPr>
        <p:spPr bwMode="auto">
          <a:xfrm>
            <a:off x="1191612" y="6238608"/>
            <a:ext cx="400889" cy="276166"/>
          </a:xfrm>
          <a:custGeom>
            <a:avLst/>
            <a:gdLst>
              <a:gd name="T0" fmla="*/ 652 w 720"/>
              <a:gd name="T1" fmla="*/ 218 h 496"/>
              <a:gd name="T2" fmla="*/ 688 w 720"/>
              <a:gd name="T3" fmla="*/ 206 h 496"/>
              <a:gd name="T4" fmla="*/ 712 w 720"/>
              <a:gd name="T5" fmla="*/ 182 h 496"/>
              <a:gd name="T6" fmla="*/ 700 w 720"/>
              <a:gd name="T7" fmla="*/ 180 h 496"/>
              <a:gd name="T8" fmla="*/ 642 w 720"/>
              <a:gd name="T9" fmla="*/ 186 h 496"/>
              <a:gd name="T10" fmla="*/ 628 w 720"/>
              <a:gd name="T11" fmla="*/ 166 h 496"/>
              <a:gd name="T12" fmla="*/ 606 w 720"/>
              <a:gd name="T13" fmla="*/ 118 h 496"/>
              <a:gd name="T14" fmla="*/ 548 w 720"/>
              <a:gd name="T15" fmla="*/ 64 h 496"/>
              <a:gd name="T16" fmla="*/ 500 w 720"/>
              <a:gd name="T17" fmla="*/ 48 h 496"/>
              <a:gd name="T18" fmla="*/ 476 w 720"/>
              <a:gd name="T19" fmla="*/ 48 h 496"/>
              <a:gd name="T20" fmla="*/ 504 w 720"/>
              <a:gd name="T21" fmla="*/ 38 h 496"/>
              <a:gd name="T22" fmla="*/ 534 w 720"/>
              <a:gd name="T23" fmla="*/ 26 h 496"/>
              <a:gd name="T24" fmla="*/ 536 w 720"/>
              <a:gd name="T25" fmla="*/ 16 h 496"/>
              <a:gd name="T26" fmla="*/ 524 w 720"/>
              <a:gd name="T27" fmla="*/ 12 h 496"/>
              <a:gd name="T28" fmla="*/ 466 w 720"/>
              <a:gd name="T29" fmla="*/ 30 h 496"/>
              <a:gd name="T30" fmla="*/ 490 w 720"/>
              <a:gd name="T31" fmla="*/ 18 h 496"/>
              <a:gd name="T32" fmla="*/ 504 w 720"/>
              <a:gd name="T33" fmla="*/ 0 h 496"/>
              <a:gd name="T34" fmla="*/ 474 w 720"/>
              <a:gd name="T35" fmla="*/ 10 h 496"/>
              <a:gd name="T36" fmla="*/ 448 w 720"/>
              <a:gd name="T37" fmla="*/ 26 h 496"/>
              <a:gd name="T38" fmla="*/ 460 w 720"/>
              <a:gd name="T39" fmla="*/ 6 h 496"/>
              <a:gd name="T40" fmla="*/ 406 w 720"/>
              <a:gd name="T41" fmla="*/ 58 h 496"/>
              <a:gd name="T42" fmla="*/ 368 w 720"/>
              <a:gd name="T43" fmla="*/ 128 h 496"/>
              <a:gd name="T44" fmla="*/ 318 w 720"/>
              <a:gd name="T45" fmla="*/ 154 h 496"/>
              <a:gd name="T46" fmla="*/ 292 w 720"/>
              <a:gd name="T47" fmla="*/ 136 h 496"/>
              <a:gd name="T48" fmla="*/ 166 w 720"/>
              <a:gd name="T49" fmla="*/ 76 h 496"/>
              <a:gd name="T50" fmla="*/ 108 w 720"/>
              <a:gd name="T51" fmla="*/ 66 h 496"/>
              <a:gd name="T52" fmla="*/ 120 w 720"/>
              <a:gd name="T53" fmla="*/ 100 h 496"/>
              <a:gd name="T54" fmla="*/ 152 w 720"/>
              <a:gd name="T55" fmla="*/ 134 h 496"/>
              <a:gd name="T56" fmla="*/ 160 w 720"/>
              <a:gd name="T57" fmla="*/ 144 h 496"/>
              <a:gd name="T58" fmla="*/ 124 w 720"/>
              <a:gd name="T59" fmla="*/ 150 h 496"/>
              <a:gd name="T60" fmla="*/ 138 w 720"/>
              <a:gd name="T61" fmla="*/ 184 h 496"/>
              <a:gd name="T62" fmla="*/ 170 w 720"/>
              <a:gd name="T63" fmla="*/ 210 h 496"/>
              <a:gd name="T64" fmla="*/ 206 w 720"/>
              <a:gd name="T65" fmla="*/ 222 h 496"/>
              <a:gd name="T66" fmla="*/ 166 w 720"/>
              <a:gd name="T67" fmla="*/ 234 h 496"/>
              <a:gd name="T68" fmla="*/ 160 w 720"/>
              <a:gd name="T69" fmla="*/ 250 h 496"/>
              <a:gd name="T70" fmla="*/ 186 w 720"/>
              <a:gd name="T71" fmla="*/ 274 h 496"/>
              <a:gd name="T72" fmla="*/ 226 w 720"/>
              <a:gd name="T73" fmla="*/ 286 h 496"/>
              <a:gd name="T74" fmla="*/ 236 w 720"/>
              <a:gd name="T75" fmla="*/ 290 h 496"/>
              <a:gd name="T76" fmla="*/ 218 w 720"/>
              <a:gd name="T77" fmla="*/ 306 h 496"/>
              <a:gd name="T78" fmla="*/ 216 w 720"/>
              <a:gd name="T79" fmla="*/ 322 h 496"/>
              <a:gd name="T80" fmla="*/ 236 w 720"/>
              <a:gd name="T81" fmla="*/ 342 h 496"/>
              <a:gd name="T82" fmla="*/ 268 w 720"/>
              <a:gd name="T83" fmla="*/ 346 h 496"/>
              <a:gd name="T84" fmla="*/ 220 w 720"/>
              <a:gd name="T85" fmla="*/ 382 h 496"/>
              <a:gd name="T86" fmla="*/ 168 w 720"/>
              <a:gd name="T87" fmla="*/ 400 h 496"/>
              <a:gd name="T88" fmla="*/ 112 w 720"/>
              <a:gd name="T89" fmla="*/ 404 h 496"/>
              <a:gd name="T90" fmla="*/ 60 w 720"/>
              <a:gd name="T91" fmla="*/ 392 h 496"/>
              <a:gd name="T92" fmla="*/ 14 w 720"/>
              <a:gd name="T93" fmla="*/ 364 h 496"/>
              <a:gd name="T94" fmla="*/ 18 w 720"/>
              <a:gd name="T95" fmla="*/ 376 h 496"/>
              <a:gd name="T96" fmla="*/ 76 w 720"/>
              <a:gd name="T97" fmla="*/ 430 h 496"/>
              <a:gd name="T98" fmla="*/ 144 w 720"/>
              <a:gd name="T99" fmla="*/ 468 h 496"/>
              <a:gd name="T100" fmla="*/ 216 w 720"/>
              <a:gd name="T101" fmla="*/ 490 h 496"/>
              <a:gd name="T102" fmla="*/ 290 w 720"/>
              <a:gd name="T103" fmla="*/ 496 h 496"/>
              <a:gd name="T104" fmla="*/ 364 w 720"/>
              <a:gd name="T105" fmla="*/ 490 h 496"/>
              <a:gd name="T106" fmla="*/ 434 w 720"/>
              <a:gd name="T107" fmla="*/ 470 h 496"/>
              <a:gd name="T108" fmla="*/ 498 w 720"/>
              <a:gd name="T109" fmla="*/ 438 h 496"/>
              <a:gd name="T110" fmla="*/ 554 w 720"/>
              <a:gd name="T111" fmla="*/ 396 h 496"/>
              <a:gd name="T112" fmla="*/ 598 w 720"/>
              <a:gd name="T113" fmla="*/ 344 h 496"/>
              <a:gd name="T114" fmla="*/ 628 w 720"/>
              <a:gd name="T115" fmla="*/ 284 h 496"/>
              <a:gd name="T116" fmla="*/ 650 w 720"/>
              <a:gd name="T117" fmla="*/ 260 h 496"/>
              <a:gd name="T118" fmla="*/ 688 w 720"/>
              <a:gd name="T119" fmla="*/ 252 h 496"/>
              <a:gd name="T120" fmla="*/ 720 w 720"/>
              <a:gd name="T121" fmla="*/ 228 h 496"/>
              <a:gd name="T122" fmla="*/ 678 w 720"/>
              <a:gd name="T123" fmla="*/ 230 h 496"/>
              <a:gd name="T124" fmla="*/ 638 w 720"/>
              <a:gd name="T125" fmla="*/ 22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20" h="496">
                <a:moveTo>
                  <a:pt x="638" y="220"/>
                </a:moveTo>
                <a:lnTo>
                  <a:pt x="638" y="220"/>
                </a:lnTo>
                <a:lnTo>
                  <a:pt x="652" y="218"/>
                </a:lnTo>
                <a:lnTo>
                  <a:pt x="666" y="216"/>
                </a:lnTo>
                <a:lnTo>
                  <a:pt x="678" y="210"/>
                </a:lnTo>
                <a:lnTo>
                  <a:pt x="688" y="206"/>
                </a:lnTo>
                <a:lnTo>
                  <a:pt x="698" y="198"/>
                </a:lnTo>
                <a:lnTo>
                  <a:pt x="706" y="192"/>
                </a:lnTo>
                <a:lnTo>
                  <a:pt x="712" y="182"/>
                </a:lnTo>
                <a:lnTo>
                  <a:pt x="716" y="174"/>
                </a:lnTo>
                <a:lnTo>
                  <a:pt x="716" y="174"/>
                </a:lnTo>
                <a:lnTo>
                  <a:pt x="700" y="180"/>
                </a:lnTo>
                <a:lnTo>
                  <a:pt x="678" y="186"/>
                </a:lnTo>
                <a:lnTo>
                  <a:pt x="654" y="186"/>
                </a:lnTo>
                <a:lnTo>
                  <a:pt x="642" y="186"/>
                </a:lnTo>
                <a:lnTo>
                  <a:pt x="632" y="184"/>
                </a:lnTo>
                <a:lnTo>
                  <a:pt x="632" y="184"/>
                </a:lnTo>
                <a:lnTo>
                  <a:pt x="628" y="166"/>
                </a:lnTo>
                <a:lnTo>
                  <a:pt x="628" y="166"/>
                </a:lnTo>
                <a:lnTo>
                  <a:pt x="618" y="142"/>
                </a:lnTo>
                <a:lnTo>
                  <a:pt x="606" y="118"/>
                </a:lnTo>
                <a:lnTo>
                  <a:pt x="590" y="96"/>
                </a:lnTo>
                <a:lnTo>
                  <a:pt x="570" y="78"/>
                </a:lnTo>
                <a:lnTo>
                  <a:pt x="548" y="64"/>
                </a:lnTo>
                <a:lnTo>
                  <a:pt x="526" y="54"/>
                </a:lnTo>
                <a:lnTo>
                  <a:pt x="514" y="50"/>
                </a:lnTo>
                <a:lnTo>
                  <a:pt x="500" y="48"/>
                </a:lnTo>
                <a:lnTo>
                  <a:pt x="488" y="46"/>
                </a:lnTo>
                <a:lnTo>
                  <a:pt x="476" y="48"/>
                </a:lnTo>
                <a:lnTo>
                  <a:pt x="476" y="48"/>
                </a:lnTo>
                <a:lnTo>
                  <a:pt x="492" y="42"/>
                </a:lnTo>
                <a:lnTo>
                  <a:pt x="492" y="42"/>
                </a:lnTo>
                <a:lnTo>
                  <a:pt x="504" y="38"/>
                </a:lnTo>
                <a:lnTo>
                  <a:pt x="520" y="34"/>
                </a:lnTo>
                <a:lnTo>
                  <a:pt x="528" y="30"/>
                </a:lnTo>
                <a:lnTo>
                  <a:pt x="534" y="26"/>
                </a:lnTo>
                <a:lnTo>
                  <a:pt x="538" y="22"/>
                </a:lnTo>
                <a:lnTo>
                  <a:pt x="536" y="16"/>
                </a:lnTo>
                <a:lnTo>
                  <a:pt x="536" y="16"/>
                </a:lnTo>
                <a:lnTo>
                  <a:pt x="536" y="14"/>
                </a:lnTo>
                <a:lnTo>
                  <a:pt x="532" y="12"/>
                </a:lnTo>
                <a:lnTo>
                  <a:pt x="524" y="12"/>
                </a:lnTo>
                <a:lnTo>
                  <a:pt x="514" y="14"/>
                </a:lnTo>
                <a:lnTo>
                  <a:pt x="504" y="16"/>
                </a:lnTo>
                <a:lnTo>
                  <a:pt x="466" y="30"/>
                </a:lnTo>
                <a:lnTo>
                  <a:pt x="466" y="30"/>
                </a:lnTo>
                <a:lnTo>
                  <a:pt x="478" y="24"/>
                </a:lnTo>
                <a:lnTo>
                  <a:pt x="490" y="18"/>
                </a:lnTo>
                <a:lnTo>
                  <a:pt x="500" y="10"/>
                </a:lnTo>
                <a:lnTo>
                  <a:pt x="504" y="6"/>
                </a:lnTo>
                <a:lnTo>
                  <a:pt x="504" y="0"/>
                </a:lnTo>
                <a:lnTo>
                  <a:pt x="504" y="0"/>
                </a:lnTo>
                <a:lnTo>
                  <a:pt x="490" y="4"/>
                </a:lnTo>
                <a:lnTo>
                  <a:pt x="474" y="10"/>
                </a:lnTo>
                <a:lnTo>
                  <a:pt x="462" y="16"/>
                </a:lnTo>
                <a:lnTo>
                  <a:pt x="448" y="26"/>
                </a:lnTo>
                <a:lnTo>
                  <a:pt x="448" y="26"/>
                </a:lnTo>
                <a:lnTo>
                  <a:pt x="456" y="16"/>
                </a:lnTo>
                <a:lnTo>
                  <a:pt x="460" y="6"/>
                </a:lnTo>
                <a:lnTo>
                  <a:pt x="460" y="6"/>
                </a:lnTo>
                <a:lnTo>
                  <a:pt x="440" y="20"/>
                </a:lnTo>
                <a:lnTo>
                  <a:pt x="422" y="38"/>
                </a:lnTo>
                <a:lnTo>
                  <a:pt x="406" y="58"/>
                </a:lnTo>
                <a:lnTo>
                  <a:pt x="392" y="80"/>
                </a:lnTo>
                <a:lnTo>
                  <a:pt x="380" y="104"/>
                </a:lnTo>
                <a:lnTo>
                  <a:pt x="368" y="128"/>
                </a:lnTo>
                <a:lnTo>
                  <a:pt x="346" y="180"/>
                </a:lnTo>
                <a:lnTo>
                  <a:pt x="346" y="180"/>
                </a:lnTo>
                <a:lnTo>
                  <a:pt x="318" y="154"/>
                </a:lnTo>
                <a:lnTo>
                  <a:pt x="304" y="144"/>
                </a:lnTo>
                <a:lnTo>
                  <a:pt x="292" y="136"/>
                </a:lnTo>
                <a:lnTo>
                  <a:pt x="292" y="136"/>
                </a:lnTo>
                <a:lnTo>
                  <a:pt x="256" y="116"/>
                </a:lnTo>
                <a:lnTo>
                  <a:pt x="214" y="98"/>
                </a:lnTo>
                <a:lnTo>
                  <a:pt x="166" y="76"/>
                </a:lnTo>
                <a:lnTo>
                  <a:pt x="108" y="54"/>
                </a:lnTo>
                <a:lnTo>
                  <a:pt x="108" y="54"/>
                </a:lnTo>
                <a:lnTo>
                  <a:pt x="108" y="66"/>
                </a:lnTo>
                <a:lnTo>
                  <a:pt x="110" y="76"/>
                </a:lnTo>
                <a:lnTo>
                  <a:pt x="114" y="88"/>
                </a:lnTo>
                <a:lnTo>
                  <a:pt x="120" y="100"/>
                </a:lnTo>
                <a:lnTo>
                  <a:pt x="128" y="112"/>
                </a:lnTo>
                <a:lnTo>
                  <a:pt x="138" y="124"/>
                </a:lnTo>
                <a:lnTo>
                  <a:pt x="152" y="134"/>
                </a:lnTo>
                <a:lnTo>
                  <a:pt x="170" y="144"/>
                </a:lnTo>
                <a:lnTo>
                  <a:pt x="170" y="144"/>
                </a:lnTo>
                <a:lnTo>
                  <a:pt x="160" y="144"/>
                </a:lnTo>
                <a:lnTo>
                  <a:pt x="148" y="146"/>
                </a:lnTo>
                <a:lnTo>
                  <a:pt x="124" y="150"/>
                </a:lnTo>
                <a:lnTo>
                  <a:pt x="124" y="150"/>
                </a:lnTo>
                <a:lnTo>
                  <a:pt x="128" y="162"/>
                </a:lnTo>
                <a:lnTo>
                  <a:pt x="132" y="172"/>
                </a:lnTo>
                <a:lnTo>
                  <a:pt x="138" y="184"/>
                </a:lnTo>
                <a:lnTo>
                  <a:pt x="146" y="194"/>
                </a:lnTo>
                <a:lnTo>
                  <a:pt x="158" y="202"/>
                </a:lnTo>
                <a:lnTo>
                  <a:pt x="170" y="210"/>
                </a:lnTo>
                <a:lnTo>
                  <a:pt x="186" y="216"/>
                </a:lnTo>
                <a:lnTo>
                  <a:pt x="206" y="222"/>
                </a:lnTo>
                <a:lnTo>
                  <a:pt x="206" y="222"/>
                </a:lnTo>
                <a:lnTo>
                  <a:pt x="188" y="224"/>
                </a:lnTo>
                <a:lnTo>
                  <a:pt x="176" y="228"/>
                </a:lnTo>
                <a:lnTo>
                  <a:pt x="166" y="234"/>
                </a:lnTo>
                <a:lnTo>
                  <a:pt x="156" y="242"/>
                </a:lnTo>
                <a:lnTo>
                  <a:pt x="156" y="242"/>
                </a:lnTo>
                <a:lnTo>
                  <a:pt x="160" y="250"/>
                </a:lnTo>
                <a:lnTo>
                  <a:pt x="168" y="258"/>
                </a:lnTo>
                <a:lnTo>
                  <a:pt x="176" y="266"/>
                </a:lnTo>
                <a:lnTo>
                  <a:pt x="186" y="274"/>
                </a:lnTo>
                <a:lnTo>
                  <a:pt x="198" y="280"/>
                </a:lnTo>
                <a:lnTo>
                  <a:pt x="212" y="284"/>
                </a:lnTo>
                <a:lnTo>
                  <a:pt x="226" y="286"/>
                </a:lnTo>
                <a:lnTo>
                  <a:pt x="244" y="284"/>
                </a:lnTo>
                <a:lnTo>
                  <a:pt x="244" y="284"/>
                </a:lnTo>
                <a:lnTo>
                  <a:pt x="236" y="290"/>
                </a:lnTo>
                <a:lnTo>
                  <a:pt x="228" y="294"/>
                </a:lnTo>
                <a:lnTo>
                  <a:pt x="222" y="300"/>
                </a:lnTo>
                <a:lnTo>
                  <a:pt x="218" y="306"/>
                </a:lnTo>
                <a:lnTo>
                  <a:pt x="216" y="310"/>
                </a:lnTo>
                <a:lnTo>
                  <a:pt x="216" y="316"/>
                </a:lnTo>
                <a:lnTo>
                  <a:pt x="216" y="322"/>
                </a:lnTo>
                <a:lnTo>
                  <a:pt x="218" y="326"/>
                </a:lnTo>
                <a:lnTo>
                  <a:pt x="226" y="336"/>
                </a:lnTo>
                <a:lnTo>
                  <a:pt x="236" y="342"/>
                </a:lnTo>
                <a:lnTo>
                  <a:pt x="250" y="346"/>
                </a:lnTo>
                <a:lnTo>
                  <a:pt x="268" y="346"/>
                </a:lnTo>
                <a:lnTo>
                  <a:pt x="268" y="346"/>
                </a:lnTo>
                <a:lnTo>
                  <a:pt x="252" y="360"/>
                </a:lnTo>
                <a:lnTo>
                  <a:pt x="236" y="372"/>
                </a:lnTo>
                <a:lnTo>
                  <a:pt x="220" y="382"/>
                </a:lnTo>
                <a:lnTo>
                  <a:pt x="202" y="390"/>
                </a:lnTo>
                <a:lnTo>
                  <a:pt x="186" y="396"/>
                </a:lnTo>
                <a:lnTo>
                  <a:pt x="168" y="400"/>
                </a:lnTo>
                <a:lnTo>
                  <a:pt x="150" y="404"/>
                </a:lnTo>
                <a:lnTo>
                  <a:pt x="130" y="404"/>
                </a:lnTo>
                <a:lnTo>
                  <a:pt x="112" y="404"/>
                </a:lnTo>
                <a:lnTo>
                  <a:pt x="94" y="400"/>
                </a:lnTo>
                <a:lnTo>
                  <a:pt x="78" y="396"/>
                </a:lnTo>
                <a:lnTo>
                  <a:pt x="60" y="392"/>
                </a:lnTo>
                <a:lnTo>
                  <a:pt x="44" y="384"/>
                </a:lnTo>
                <a:lnTo>
                  <a:pt x="28" y="376"/>
                </a:lnTo>
                <a:lnTo>
                  <a:pt x="14" y="364"/>
                </a:lnTo>
                <a:lnTo>
                  <a:pt x="0" y="354"/>
                </a:lnTo>
                <a:lnTo>
                  <a:pt x="0" y="354"/>
                </a:lnTo>
                <a:lnTo>
                  <a:pt x="18" y="376"/>
                </a:lnTo>
                <a:lnTo>
                  <a:pt x="36" y="396"/>
                </a:lnTo>
                <a:lnTo>
                  <a:pt x="56" y="414"/>
                </a:lnTo>
                <a:lnTo>
                  <a:pt x="76" y="430"/>
                </a:lnTo>
                <a:lnTo>
                  <a:pt x="98" y="444"/>
                </a:lnTo>
                <a:lnTo>
                  <a:pt x="120" y="456"/>
                </a:lnTo>
                <a:lnTo>
                  <a:pt x="144" y="468"/>
                </a:lnTo>
                <a:lnTo>
                  <a:pt x="168" y="476"/>
                </a:lnTo>
                <a:lnTo>
                  <a:pt x="192" y="484"/>
                </a:lnTo>
                <a:lnTo>
                  <a:pt x="216" y="490"/>
                </a:lnTo>
                <a:lnTo>
                  <a:pt x="240" y="494"/>
                </a:lnTo>
                <a:lnTo>
                  <a:pt x="264" y="496"/>
                </a:lnTo>
                <a:lnTo>
                  <a:pt x="290" y="496"/>
                </a:lnTo>
                <a:lnTo>
                  <a:pt x="314" y="496"/>
                </a:lnTo>
                <a:lnTo>
                  <a:pt x="338" y="492"/>
                </a:lnTo>
                <a:lnTo>
                  <a:pt x="364" y="490"/>
                </a:lnTo>
                <a:lnTo>
                  <a:pt x="386" y="484"/>
                </a:lnTo>
                <a:lnTo>
                  <a:pt x="410" y="478"/>
                </a:lnTo>
                <a:lnTo>
                  <a:pt x="434" y="470"/>
                </a:lnTo>
                <a:lnTo>
                  <a:pt x="456" y="460"/>
                </a:lnTo>
                <a:lnTo>
                  <a:pt x="476" y="450"/>
                </a:lnTo>
                <a:lnTo>
                  <a:pt x="498" y="438"/>
                </a:lnTo>
                <a:lnTo>
                  <a:pt x="518" y="424"/>
                </a:lnTo>
                <a:lnTo>
                  <a:pt x="536" y="410"/>
                </a:lnTo>
                <a:lnTo>
                  <a:pt x="554" y="396"/>
                </a:lnTo>
                <a:lnTo>
                  <a:pt x="570" y="380"/>
                </a:lnTo>
                <a:lnTo>
                  <a:pt x="584" y="362"/>
                </a:lnTo>
                <a:lnTo>
                  <a:pt x="598" y="344"/>
                </a:lnTo>
                <a:lnTo>
                  <a:pt x="610" y="324"/>
                </a:lnTo>
                <a:lnTo>
                  <a:pt x="620" y="304"/>
                </a:lnTo>
                <a:lnTo>
                  <a:pt x="628" y="284"/>
                </a:lnTo>
                <a:lnTo>
                  <a:pt x="634" y="262"/>
                </a:lnTo>
                <a:lnTo>
                  <a:pt x="634" y="262"/>
                </a:lnTo>
                <a:lnTo>
                  <a:pt x="650" y="260"/>
                </a:lnTo>
                <a:lnTo>
                  <a:pt x="664" y="258"/>
                </a:lnTo>
                <a:lnTo>
                  <a:pt x="676" y="256"/>
                </a:lnTo>
                <a:lnTo>
                  <a:pt x="688" y="252"/>
                </a:lnTo>
                <a:lnTo>
                  <a:pt x="698" y="246"/>
                </a:lnTo>
                <a:lnTo>
                  <a:pt x="706" y="242"/>
                </a:lnTo>
                <a:lnTo>
                  <a:pt x="720" y="228"/>
                </a:lnTo>
                <a:lnTo>
                  <a:pt x="720" y="228"/>
                </a:lnTo>
                <a:lnTo>
                  <a:pt x="700" y="230"/>
                </a:lnTo>
                <a:lnTo>
                  <a:pt x="678" y="230"/>
                </a:lnTo>
                <a:lnTo>
                  <a:pt x="656" y="226"/>
                </a:lnTo>
                <a:lnTo>
                  <a:pt x="638" y="220"/>
                </a:lnTo>
                <a:lnTo>
                  <a:pt x="638" y="22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8" name="Oval 87"/>
          <p:cNvSpPr/>
          <p:nvPr/>
        </p:nvSpPr>
        <p:spPr>
          <a:xfrm>
            <a:off x="2581070" y="6091138"/>
            <a:ext cx="571116" cy="5711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9" name="Freeform 626">
            <a:hlinkClick r:id="rId5"/>
          </p:cNvPr>
          <p:cNvSpPr>
            <a:spLocks noEditPoints="1"/>
          </p:cNvSpPr>
          <p:nvPr/>
        </p:nvSpPr>
        <p:spPr bwMode="auto">
          <a:xfrm>
            <a:off x="2719641" y="6229620"/>
            <a:ext cx="293941" cy="294177"/>
          </a:xfrm>
          <a:custGeom>
            <a:avLst/>
            <a:gdLst>
              <a:gd name="T0" fmla="*/ 766 w 2492"/>
              <a:gd name="T1" fmla="*/ 2115 h 2494"/>
              <a:gd name="T2" fmla="*/ 1669 w 2492"/>
              <a:gd name="T3" fmla="*/ 932 h 2494"/>
              <a:gd name="T4" fmla="*/ 1524 w 2492"/>
              <a:gd name="T5" fmla="*/ 957 h 2494"/>
              <a:gd name="T6" fmla="*/ 1402 w 2492"/>
              <a:gd name="T7" fmla="*/ 1045 h 2494"/>
              <a:gd name="T8" fmla="*/ 1362 w 2492"/>
              <a:gd name="T9" fmla="*/ 1094 h 2494"/>
              <a:gd name="T10" fmla="*/ 1349 w 2492"/>
              <a:gd name="T11" fmla="*/ 1104 h 2494"/>
              <a:gd name="T12" fmla="*/ 1344 w 2492"/>
              <a:gd name="T13" fmla="*/ 1005 h 2494"/>
              <a:gd name="T14" fmla="*/ 953 w 2492"/>
              <a:gd name="T15" fmla="*/ 2115 h 2494"/>
              <a:gd name="T16" fmla="*/ 1346 w 2492"/>
              <a:gd name="T17" fmla="*/ 2050 h 2494"/>
              <a:gd name="T18" fmla="*/ 1351 w 2492"/>
              <a:gd name="T19" fmla="*/ 1442 h 2494"/>
              <a:gd name="T20" fmla="*/ 1381 w 2492"/>
              <a:gd name="T21" fmla="*/ 1333 h 2494"/>
              <a:gd name="T22" fmla="*/ 1451 w 2492"/>
              <a:gd name="T23" fmla="*/ 1255 h 2494"/>
              <a:gd name="T24" fmla="*/ 1551 w 2492"/>
              <a:gd name="T25" fmla="*/ 1232 h 2494"/>
              <a:gd name="T26" fmla="*/ 1648 w 2492"/>
              <a:gd name="T27" fmla="*/ 1264 h 2494"/>
              <a:gd name="T28" fmla="*/ 1704 w 2492"/>
              <a:gd name="T29" fmla="*/ 1353 h 2494"/>
              <a:gd name="T30" fmla="*/ 1719 w 2492"/>
              <a:gd name="T31" fmla="*/ 1516 h 2494"/>
              <a:gd name="T32" fmla="*/ 2110 w 2492"/>
              <a:gd name="T33" fmla="*/ 2115 h 2494"/>
              <a:gd name="T34" fmla="*/ 2113 w 2492"/>
              <a:gd name="T35" fmla="*/ 1761 h 2494"/>
              <a:gd name="T36" fmla="*/ 2099 w 2492"/>
              <a:gd name="T37" fmla="*/ 1312 h 2494"/>
              <a:gd name="T38" fmla="*/ 2052 w 2492"/>
              <a:gd name="T39" fmla="*/ 1147 h 2494"/>
              <a:gd name="T40" fmla="*/ 1963 w 2492"/>
              <a:gd name="T41" fmla="*/ 1029 h 2494"/>
              <a:gd name="T42" fmla="*/ 1829 w 2492"/>
              <a:gd name="T43" fmla="*/ 956 h 2494"/>
              <a:gd name="T44" fmla="*/ 1669 w 2492"/>
              <a:gd name="T45" fmla="*/ 932 h 2494"/>
              <a:gd name="T46" fmla="*/ 483 w 2492"/>
              <a:gd name="T47" fmla="*/ 426 h 2494"/>
              <a:gd name="T48" fmla="*/ 391 w 2492"/>
              <a:gd name="T49" fmla="*/ 496 h 2494"/>
              <a:gd name="T50" fmla="*/ 356 w 2492"/>
              <a:gd name="T51" fmla="*/ 610 h 2494"/>
              <a:gd name="T52" fmla="*/ 391 w 2492"/>
              <a:gd name="T53" fmla="*/ 722 h 2494"/>
              <a:gd name="T54" fmla="*/ 481 w 2492"/>
              <a:gd name="T55" fmla="*/ 792 h 2494"/>
              <a:gd name="T56" fmla="*/ 610 w 2492"/>
              <a:gd name="T57" fmla="*/ 803 h 2494"/>
              <a:gd name="T58" fmla="*/ 718 w 2492"/>
              <a:gd name="T59" fmla="*/ 752 h 2494"/>
              <a:gd name="T60" fmla="*/ 775 w 2492"/>
              <a:gd name="T61" fmla="*/ 652 h 2494"/>
              <a:gd name="T62" fmla="*/ 764 w 2492"/>
              <a:gd name="T63" fmla="*/ 531 h 2494"/>
              <a:gd name="T64" fmla="*/ 690 w 2492"/>
              <a:gd name="T65" fmla="*/ 443 h 2494"/>
              <a:gd name="T66" fmla="*/ 569 w 2492"/>
              <a:gd name="T67" fmla="*/ 412 h 2494"/>
              <a:gd name="T68" fmla="*/ 2071 w 2492"/>
              <a:gd name="T69" fmla="*/ 3 h 2494"/>
              <a:gd name="T70" fmla="*/ 2144 w 2492"/>
              <a:gd name="T71" fmla="*/ 20 h 2494"/>
              <a:gd name="T72" fmla="*/ 2296 w 2492"/>
              <a:gd name="T73" fmla="*/ 90 h 2494"/>
              <a:gd name="T74" fmla="*/ 2409 w 2492"/>
              <a:gd name="T75" fmla="*/ 211 h 2494"/>
              <a:gd name="T76" fmla="*/ 2468 w 2492"/>
              <a:gd name="T77" fmla="*/ 345 h 2494"/>
              <a:gd name="T78" fmla="*/ 2492 w 2492"/>
              <a:gd name="T79" fmla="*/ 2064 h 2494"/>
              <a:gd name="T80" fmla="*/ 2482 w 2492"/>
              <a:gd name="T81" fmla="*/ 2087 h 2494"/>
              <a:gd name="T82" fmla="*/ 2430 w 2492"/>
              <a:gd name="T83" fmla="*/ 2252 h 2494"/>
              <a:gd name="T84" fmla="*/ 2326 w 2492"/>
              <a:gd name="T85" fmla="*/ 2379 h 2494"/>
              <a:gd name="T86" fmla="*/ 2188 w 2492"/>
              <a:gd name="T87" fmla="*/ 2457 h 2494"/>
              <a:gd name="T88" fmla="*/ 2063 w 2492"/>
              <a:gd name="T89" fmla="*/ 2494 h 2494"/>
              <a:gd name="T90" fmla="*/ 413 w 2492"/>
              <a:gd name="T91" fmla="*/ 2488 h 2494"/>
              <a:gd name="T92" fmla="*/ 292 w 2492"/>
              <a:gd name="T93" fmla="*/ 2456 h 2494"/>
              <a:gd name="T94" fmla="*/ 153 w 2492"/>
              <a:gd name="T95" fmla="*/ 2368 h 2494"/>
              <a:gd name="T96" fmla="*/ 52 w 2492"/>
              <a:gd name="T97" fmla="*/ 2230 h 2494"/>
              <a:gd name="T98" fmla="*/ 11 w 2492"/>
              <a:gd name="T99" fmla="*/ 2107 h 2494"/>
              <a:gd name="T100" fmla="*/ 3 w 2492"/>
              <a:gd name="T101" fmla="*/ 421 h 2494"/>
              <a:gd name="T102" fmla="*/ 19 w 2492"/>
              <a:gd name="T103" fmla="*/ 348 h 2494"/>
              <a:gd name="T104" fmla="*/ 89 w 2492"/>
              <a:gd name="T105" fmla="*/ 195 h 2494"/>
              <a:gd name="T106" fmla="*/ 211 w 2492"/>
              <a:gd name="T107" fmla="*/ 81 h 2494"/>
              <a:gd name="T108" fmla="*/ 345 w 2492"/>
              <a:gd name="T109" fmla="*/ 23 h 2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92" h="2494">
                <a:moveTo>
                  <a:pt x="383" y="959"/>
                </a:moveTo>
                <a:lnTo>
                  <a:pt x="383" y="2115"/>
                </a:lnTo>
                <a:lnTo>
                  <a:pt x="766" y="2115"/>
                </a:lnTo>
                <a:lnTo>
                  <a:pt x="766" y="959"/>
                </a:lnTo>
                <a:lnTo>
                  <a:pt x="383" y="959"/>
                </a:lnTo>
                <a:close/>
                <a:moveTo>
                  <a:pt x="1669" y="932"/>
                </a:moveTo>
                <a:lnTo>
                  <a:pt x="1619" y="935"/>
                </a:lnTo>
                <a:lnTo>
                  <a:pt x="1570" y="943"/>
                </a:lnTo>
                <a:lnTo>
                  <a:pt x="1524" y="957"/>
                </a:lnTo>
                <a:lnTo>
                  <a:pt x="1481" y="980"/>
                </a:lnTo>
                <a:lnTo>
                  <a:pt x="1440" y="1008"/>
                </a:lnTo>
                <a:lnTo>
                  <a:pt x="1402" y="1045"/>
                </a:lnTo>
                <a:lnTo>
                  <a:pt x="1367" y="1089"/>
                </a:lnTo>
                <a:lnTo>
                  <a:pt x="1363" y="1091"/>
                </a:lnTo>
                <a:lnTo>
                  <a:pt x="1362" y="1094"/>
                </a:lnTo>
                <a:lnTo>
                  <a:pt x="1359" y="1096"/>
                </a:lnTo>
                <a:lnTo>
                  <a:pt x="1355" y="1100"/>
                </a:lnTo>
                <a:lnTo>
                  <a:pt x="1349" y="1104"/>
                </a:lnTo>
                <a:lnTo>
                  <a:pt x="1344" y="1110"/>
                </a:lnTo>
                <a:lnTo>
                  <a:pt x="1344" y="1056"/>
                </a:lnTo>
                <a:lnTo>
                  <a:pt x="1344" y="1005"/>
                </a:lnTo>
                <a:lnTo>
                  <a:pt x="1344" y="959"/>
                </a:lnTo>
                <a:lnTo>
                  <a:pt x="953" y="959"/>
                </a:lnTo>
                <a:lnTo>
                  <a:pt x="953" y="2115"/>
                </a:lnTo>
                <a:lnTo>
                  <a:pt x="1346" y="2115"/>
                </a:lnTo>
                <a:lnTo>
                  <a:pt x="1346" y="2080"/>
                </a:lnTo>
                <a:lnTo>
                  <a:pt x="1346" y="2050"/>
                </a:lnTo>
                <a:lnTo>
                  <a:pt x="1346" y="1765"/>
                </a:lnTo>
                <a:lnTo>
                  <a:pt x="1348" y="1481"/>
                </a:lnTo>
                <a:lnTo>
                  <a:pt x="1351" y="1442"/>
                </a:lnTo>
                <a:lnTo>
                  <a:pt x="1357" y="1404"/>
                </a:lnTo>
                <a:lnTo>
                  <a:pt x="1367" y="1368"/>
                </a:lnTo>
                <a:lnTo>
                  <a:pt x="1381" y="1333"/>
                </a:lnTo>
                <a:lnTo>
                  <a:pt x="1400" y="1301"/>
                </a:lnTo>
                <a:lnTo>
                  <a:pt x="1424" y="1275"/>
                </a:lnTo>
                <a:lnTo>
                  <a:pt x="1451" y="1255"/>
                </a:lnTo>
                <a:lnTo>
                  <a:pt x="1481" y="1242"/>
                </a:lnTo>
                <a:lnTo>
                  <a:pt x="1514" y="1234"/>
                </a:lnTo>
                <a:lnTo>
                  <a:pt x="1551" y="1232"/>
                </a:lnTo>
                <a:lnTo>
                  <a:pt x="1589" y="1237"/>
                </a:lnTo>
                <a:lnTo>
                  <a:pt x="1621" y="1247"/>
                </a:lnTo>
                <a:lnTo>
                  <a:pt x="1648" y="1264"/>
                </a:lnTo>
                <a:lnTo>
                  <a:pt x="1672" y="1288"/>
                </a:lnTo>
                <a:lnTo>
                  <a:pt x="1689" y="1317"/>
                </a:lnTo>
                <a:lnTo>
                  <a:pt x="1704" y="1353"/>
                </a:lnTo>
                <a:lnTo>
                  <a:pt x="1711" y="1395"/>
                </a:lnTo>
                <a:lnTo>
                  <a:pt x="1718" y="1455"/>
                </a:lnTo>
                <a:lnTo>
                  <a:pt x="1719" y="1516"/>
                </a:lnTo>
                <a:lnTo>
                  <a:pt x="1721" y="2061"/>
                </a:lnTo>
                <a:lnTo>
                  <a:pt x="1721" y="2115"/>
                </a:lnTo>
                <a:lnTo>
                  <a:pt x="2110" y="2115"/>
                </a:lnTo>
                <a:lnTo>
                  <a:pt x="2112" y="2096"/>
                </a:lnTo>
                <a:lnTo>
                  <a:pt x="2112" y="2079"/>
                </a:lnTo>
                <a:lnTo>
                  <a:pt x="2113" y="1761"/>
                </a:lnTo>
                <a:lnTo>
                  <a:pt x="2112" y="1441"/>
                </a:lnTo>
                <a:lnTo>
                  <a:pt x="2109" y="1377"/>
                </a:lnTo>
                <a:lnTo>
                  <a:pt x="2099" y="1312"/>
                </a:lnTo>
                <a:lnTo>
                  <a:pt x="2086" y="1250"/>
                </a:lnTo>
                <a:lnTo>
                  <a:pt x="2072" y="1196"/>
                </a:lnTo>
                <a:lnTo>
                  <a:pt x="2052" y="1147"/>
                </a:lnTo>
                <a:lnTo>
                  <a:pt x="2026" y="1102"/>
                </a:lnTo>
                <a:lnTo>
                  <a:pt x="1996" y="1062"/>
                </a:lnTo>
                <a:lnTo>
                  <a:pt x="1963" y="1029"/>
                </a:lnTo>
                <a:lnTo>
                  <a:pt x="1923" y="999"/>
                </a:lnTo>
                <a:lnTo>
                  <a:pt x="1878" y="975"/>
                </a:lnTo>
                <a:lnTo>
                  <a:pt x="1829" y="956"/>
                </a:lnTo>
                <a:lnTo>
                  <a:pt x="1773" y="943"/>
                </a:lnTo>
                <a:lnTo>
                  <a:pt x="1721" y="935"/>
                </a:lnTo>
                <a:lnTo>
                  <a:pt x="1669" y="932"/>
                </a:lnTo>
                <a:close/>
                <a:moveTo>
                  <a:pt x="569" y="412"/>
                </a:moveTo>
                <a:lnTo>
                  <a:pt x="524" y="415"/>
                </a:lnTo>
                <a:lnTo>
                  <a:pt x="483" y="426"/>
                </a:lnTo>
                <a:lnTo>
                  <a:pt x="447" y="443"/>
                </a:lnTo>
                <a:lnTo>
                  <a:pt x="416" y="467"/>
                </a:lnTo>
                <a:lnTo>
                  <a:pt x="391" y="496"/>
                </a:lnTo>
                <a:lnTo>
                  <a:pt x="372" y="531"/>
                </a:lnTo>
                <a:lnTo>
                  <a:pt x="361" y="569"/>
                </a:lnTo>
                <a:lnTo>
                  <a:pt x="356" y="610"/>
                </a:lnTo>
                <a:lnTo>
                  <a:pt x="361" y="652"/>
                </a:lnTo>
                <a:lnTo>
                  <a:pt x="372" y="688"/>
                </a:lnTo>
                <a:lnTo>
                  <a:pt x="391" y="722"/>
                </a:lnTo>
                <a:lnTo>
                  <a:pt x="415" y="750"/>
                </a:lnTo>
                <a:lnTo>
                  <a:pt x="447" y="774"/>
                </a:lnTo>
                <a:lnTo>
                  <a:pt x="481" y="792"/>
                </a:lnTo>
                <a:lnTo>
                  <a:pt x="521" y="803"/>
                </a:lnTo>
                <a:lnTo>
                  <a:pt x="566" y="808"/>
                </a:lnTo>
                <a:lnTo>
                  <a:pt x="610" y="803"/>
                </a:lnTo>
                <a:lnTo>
                  <a:pt x="652" y="793"/>
                </a:lnTo>
                <a:lnTo>
                  <a:pt x="688" y="776"/>
                </a:lnTo>
                <a:lnTo>
                  <a:pt x="718" y="752"/>
                </a:lnTo>
                <a:lnTo>
                  <a:pt x="745" y="723"/>
                </a:lnTo>
                <a:lnTo>
                  <a:pt x="764" y="690"/>
                </a:lnTo>
                <a:lnTo>
                  <a:pt x="775" y="652"/>
                </a:lnTo>
                <a:lnTo>
                  <a:pt x="780" y="610"/>
                </a:lnTo>
                <a:lnTo>
                  <a:pt x="775" y="569"/>
                </a:lnTo>
                <a:lnTo>
                  <a:pt x="764" y="531"/>
                </a:lnTo>
                <a:lnTo>
                  <a:pt x="745" y="496"/>
                </a:lnTo>
                <a:lnTo>
                  <a:pt x="721" y="467"/>
                </a:lnTo>
                <a:lnTo>
                  <a:pt x="690" y="443"/>
                </a:lnTo>
                <a:lnTo>
                  <a:pt x="653" y="426"/>
                </a:lnTo>
                <a:lnTo>
                  <a:pt x="613" y="415"/>
                </a:lnTo>
                <a:lnTo>
                  <a:pt x="569" y="412"/>
                </a:lnTo>
                <a:close/>
                <a:moveTo>
                  <a:pt x="427" y="0"/>
                </a:moveTo>
                <a:lnTo>
                  <a:pt x="2063" y="0"/>
                </a:lnTo>
                <a:lnTo>
                  <a:pt x="2071" y="3"/>
                </a:lnTo>
                <a:lnTo>
                  <a:pt x="2077" y="6"/>
                </a:lnTo>
                <a:lnTo>
                  <a:pt x="2085" y="9"/>
                </a:lnTo>
                <a:lnTo>
                  <a:pt x="2144" y="20"/>
                </a:lnTo>
                <a:lnTo>
                  <a:pt x="2199" y="38"/>
                </a:lnTo>
                <a:lnTo>
                  <a:pt x="2250" y="60"/>
                </a:lnTo>
                <a:lnTo>
                  <a:pt x="2296" y="90"/>
                </a:lnTo>
                <a:lnTo>
                  <a:pt x="2338" y="125"/>
                </a:lnTo>
                <a:lnTo>
                  <a:pt x="2376" y="165"/>
                </a:lnTo>
                <a:lnTo>
                  <a:pt x="2409" y="211"/>
                </a:lnTo>
                <a:lnTo>
                  <a:pt x="2439" y="264"/>
                </a:lnTo>
                <a:lnTo>
                  <a:pt x="2455" y="303"/>
                </a:lnTo>
                <a:lnTo>
                  <a:pt x="2468" y="345"/>
                </a:lnTo>
                <a:lnTo>
                  <a:pt x="2479" y="386"/>
                </a:lnTo>
                <a:lnTo>
                  <a:pt x="2492" y="429"/>
                </a:lnTo>
                <a:lnTo>
                  <a:pt x="2492" y="2064"/>
                </a:lnTo>
                <a:lnTo>
                  <a:pt x="2487" y="2072"/>
                </a:lnTo>
                <a:lnTo>
                  <a:pt x="2485" y="2080"/>
                </a:lnTo>
                <a:lnTo>
                  <a:pt x="2482" y="2087"/>
                </a:lnTo>
                <a:lnTo>
                  <a:pt x="2471" y="2146"/>
                </a:lnTo>
                <a:lnTo>
                  <a:pt x="2454" y="2201"/>
                </a:lnTo>
                <a:lnTo>
                  <a:pt x="2430" y="2252"/>
                </a:lnTo>
                <a:lnTo>
                  <a:pt x="2401" y="2298"/>
                </a:lnTo>
                <a:lnTo>
                  <a:pt x="2366" y="2341"/>
                </a:lnTo>
                <a:lnTo>
                  <a:pt x="2326" y="2379"/>
                </a:lnTo>
                <a:lnTo>
                  <a:pt x="2279" y="2413"/>
                </a:lnTo>
                <a:lnTo>
                  <a:pt x="2228" y="2442"/>
                </a:lnTo>
                <a:lnTo>
                  <a:pt x="2188" y="2457"/>
                </a:lnTo>
                <a:lnTo>
                  <a:pt x="2147" y="2470"/>
                </a:lnTo>
                <a:lnTo>
                  <a:pt x="2104" y="2481"/>
                </a:lnTo>
                <a:lnTo>
                  <a:pt x="2063" y="2494"/>
                </a:lnTo>
                <a:lnTo>
                  <a:pt x="427" y="2494"/>
                </a:lnTo>
                <a:lnTo>
                  <a:pt x="421" y="2491"/>
                </a:lnTo>
                <a:lnTo>
                  <a:pt x="413" y="2488"/>
                </a:lnTo>
                <a:lnTo>
                  <a:pt x="405" y="2486"/>
                </a:lnTo>
                <a:lnTo>
                  <a:pt x="346" y="2473"/>
                </a:lnTo>
                <a:lnTo>
                  <a:pt x="292" y="2456"/>
                </a:lnTo>
                <a:lnTo>
                  <a:pt x="242" y="2434"/>
                </a:lnTo>
                <a:lnTo>
                  <a:pt x="195" y="2403"/>
                </a:lnTo>
                <a:lnTo>
                  <a:pt x="153" y="2368"/>
                </a:lnTo>
                <a:lnTo>
                  <a:pt x="114" y="2329"/>
                </a:lnTo>
                <a:lnTo>
                  <a:pt x="81" y="2282"/>
                </a:lnTo>
                <a:lnTo>
                  <a:pt x="52" y="2230"/>
                </a:lnTo>
                <a:lnTo>
                  <a:pt x="35" y="2190"/>
                </a:lnTo>
                <a:lnTo>
                  <a:pt x="22" y="2149"/>
                </a:lnTo>
                <a:lnTo>
                  <a:pt x="11" y="2107"/>
                </a:lnTo>
                <a:lnTo>
                  <a:pt x="0" y="2064"/>
                </a:lnTo>
                <a:lnTo>
                  <a:pt x="0" y="429"/>
                </a:lnTo>
                <a:lnTo>
                  <a:pt x="3" y="421"/>
                </a:lnTo>
                <a:lnTo>
                  <a:pt x="6" y="413"/>
                </a:lnTo>
                <a:lnTo>
                  <a:pt x="8" y="407"/>
                </a:lnTo>
                <a:lnTo>
                  <a:pt x="19" y="348"/>
                </a:lnTo>
                <a:lnTo>
                  <a:pt x="37" y="292"/>
                </a:lnTo>
                <a:lnTo>
                  <a:pt x="60" y="241"/>
                </a:lnTo>
                <a:lnTo>
                  <a:pt x="89" y="195"/>
                </a:lnTo>
                <a:lnTo>
                  <a:pt x="124" y="152"/>
                </a:lnTo>
                <a:lnTo>
                  <a:pt x="165" y="114"/>
                </a:lnTo>
                <a:lnTo>
                  <a:pt x="211" y="81"/>
                </a:lnTo>
                <a:lnTo>
                  <a:pt x="264" y="52"/>
                </a:lnTo>
                <a:lnTo>
                  <a:pt x="304" y="36"/>
                </a:lnTo>
                <a:lnTo>
                  <a:pt x="345" y="23"/>
                </a:lnTo>
                <a:lnTo>
                  <a:pt x="386" y="12"/>
                </a:lnTo>
                <a:lnTo>
                  <a:pt x="427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6" name="Oval 85"/>
          <p:cNvSpPr/>
          <p:nvPr/>
        </p:nvSpPr>
        <p:spPr>
          <a:xfrm>
            <a:off x="1843768" y="6091135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7" name="Freeform 86">
            <a:hlinkClick r:id="rId6"/>
          </p:cNvPr>
          <p:cNvSpPr>
            <a:spLocks noEditPoints="1"/>
          </p:cNvSpPr>
          <p:nvPr/>
        </p:nvSpPr>
        <p:spPr bwMode="auto">
          <a:xfrm>
            <a:off x="1987503" y="6232755"/>
            <a:ext cx="283658" cy="287874"/>
          </a:xfrm>
          <a:custGeom>
            <a:avLst/>
            <a:gdLst>
              <a:gd name="T0" fmla="*/ 898 w 3629"/>
              <a:gd name="T1" fmla="*/ 2249 h 3684"/>
              <a:gd name="T2" fmla="*/ 767 w 3629"/>
              <a:gd name="T3" fmla="*/ 2423 h 3684"/>
              <a:gd name="T4" fmla="*/ 784 w 3629"/>
              <a:gd name="T5" fmla="*/ 2649 h 3684"/>
              <a:gd name="T6" fmla="*/ 936 w 3629"/>
              <a:gd name="T7" fmla="*/ 2802 h 3684"/>
              <a:gd name="T8" fmla="*/ 2596 w 3629"/>
              <a:gd name="T9" fmla="*/ 2828 h 3684"/>
              <a:gd name="T10" fmla="*/ 2787 w 3629"/>
              <a:gd name="T11" fmla="*/ 2722 h 3684"/>
              <a:gd name="T12" fmla="*/ 2865 w 3629"/>
              <a:gd name="T13" fmla="*/ 2515 h 3684"/>
              <a:gd name="T14" fmla="*/ 2787 w 3629"/>
              <a:gd name="T15" fmla="*/ 2307 h 3684"/>
              <a:gd name="T16" fmla="*/ 2596 w 3629"/>
              <a:gd name="T17" fmla="*/ 2201 h 3684"/>
              <a:gd name="T18" fmla="*/ 1112 w 3629"/>
              <a:gd name="T19" fmla="*/ 750 h 3684"/>
              <a:gd name="T20" fmla="*/ 918 w 3629"/>
              <a:gd name="T21" fmla="*/ 853 h 3684"/>
              <a:gd name="T22" fmla="*/ 838 w 3629"/>
              <a:gd name="T23" fmla="*/ 1059 h 3684"/>
              <a:gd name="T24" fmla="*/ 913 w 3629"/>
              <a:gd name="T25" fmla="*/ 1268 h 3684"/>
              <a:gd name="T26" fmla="*/ 1102 w 3629"/>
              <a:gd name="T27" fmla="*/ 1377 h 3684"/>
              <a:gd name="T28" fmla="*/ 1208 w 3629"/>
              <a:gd name="T29" fmla="*/ 1380 h 3684"/>
              <a:gd name="T30" fmla="*/ 1401 w 3629"/>
              <a:gd name="T31" fmla="*/ 1380 h 3684"/>
              <a:gd name="T32" fmla="*/ 1640 w 3629"/>
              <a:gd name="T33" fmla="*/ 1380 h 3684"/>
              <a:gd name="T34" fmla="*/ 1833 w 3629"/>
              <a:gd name="T35" fmla="*/ 1380 h 3684"/>
              <a:gd name="T36" fmla="*/ 1935 w 3629"/>
              <a:gd name="T37" fmla="*/ 1378 h 3684"/>
              <a:gd name="T38" fmla="*/ 2115 w 3629"/>
              <a:gd name="T39" fmla="*/ 1295 h 3684"/>
              <a:gd name="T40" fmla="*/ 2205 w 3629"/>
              <a:gd name="T41" fmla="*/ 1123 h 3684"/>
              <a:gd name="T42" fmla="*/ 2168 w 3629"/>
              <a:gd name="T43" fmla="*/ 917 h 3684"/>
              <a:gd name="T44" fmla="*/ 2021 w 3629"/>
              <a:gd name="T45" fmla="*/ 775 h 3684"/>
              <a:gd name="T46" fmla="*/ 1954 w 3629"/>
              <a:gd name="T47" fmla="*/ 0 h 3684"/>
              <a:gd name="T48" fmla="*/ 2281 w 3629"/>
              <a:gd name="T49" fmla="*/ 54 h 3684"/>
              <a:gd name="T50" fmla="*/ 2608 w 3629"/>
              <a:gd name="T51" fmla="*/ 232 h 3684"/>
              <a:gd name="T52" fmla="*/ 2834 w 3629"/>
              <a:gd name="T53" fmla="*/ 513 h 3684"/>
              <a:gd name="T54" fmla="*/ 2936 w 3629"/>
              <a:gd name="T55" fmla="*/ 880 h 3684"/>
              <a:gd name="T56" fmla="*/ 2938 w 3629"/>
              <a:gd name="T57" fmla="*/ 1273 h 3684"/>
              <a:gd name="T58" fmla="*/ 3050 w 3629"/>
              <a:gd name="T59" fmla="*/ 1427 h 3684"/>
              <a:gd name="T60" fmla="*/ 3285 w 3629"/>
              <a:gd name="T61" fmla="*/ 1490 h 3684"/>
              <a:gd name="T62" fmla="*/ 3490 w 3629"/>
              <a:gd name="T63" fmla="*/ 1652 h 3684"/>
              <a:gd name="T64" fmla="*/ 3603 w 3629"/>
              <a:gd name="T65" fmla="*/ 1910 h 3684"/>
              <a:gd name="T66" fmla="*/ 3627 w 3629"/>
              <a:gd name="T67" fmla="*/ 2225 h 3684"/>
              <a:gd name="T68" fmla="*/ 3628 w 3629"/>
              <a:gd name="T69" fmla="*/ 2393 h 3684"/>
              <a:gd name="T70" fmla="*/ 3629 w 3629"/>
              <a:gd name="T71" fmla="*/ 2493 h 3684"/>
              <a:gd name="T72" fmla="*/ 3583 w 3629"/>
              <a:gd name="T73" fmla="*/ 2861 h 3684"/>
              <a:gd name="T74" fmla="*/ 3414 w 3629"/>
              <a:gd name="T75" fmla="*/ 3236 h 3684"/>
              <a:gd name="T76" fmla="*/ 3129 w 3629"/>
              <a:gd name="T77" fmla="*/ 3508 h 3684"/>
              <a:gd name="T78" fmla="*/ 2749 w 3629"/>
              <a:gd name="T79" fmla="*/ 3657 h 3684"/>
              <a:gd name="T80" fmla="*/ 1134 w 3629"/>
              <a:gd name="T81" fmla="*/ 3684 h 3684"/>
              <a:gd name="T82" fmla="*/ 705 w 3629"/>
              <a:gd name="T83" fmla="*/ 3629 h 3684"/>
              <a:gd name="T84" fmla="*/ 370 w 3629"/>
              <a:gd name="T85" fmla="*/ 3462 h 3684"/>
              <a:gd name="T86" fmla="*/ 138 w 3629"/>
              <a:gd name="T87" fmla="*/ 3191 h 3684"/>
              <a:gd name="T88" fmla="*/ 24 w 3629"/>
              <a:gd name="T89" fmla="*/ 2830 h 3684"/>
              <a:gd name="T90" fmla="*/ 0 w 3629"/>
              <a:gd name="T91" fmla="*/ 2426 h 3684"/>
              <a:gd name="T92" fmla="*/ 28 w 3629"/>
              <a:gd name="T93" fmla="*/ 780 h 3684"/>
              <a:gd name="T94" fmla="*/ 131 w 3629"/>
              <a:gd name="T95" fmla="*/ 512 h 3684"/>
              <a:gd name="T96" fmla="*/ 262 w 3629"/>
              <a:gd name="T97" fmla="*/ 328 h 3684"/>
              <a:gd name="T98" fmla="*/ 524 w 3629"/>
              <a:gd name="T99" fmla="*/ 122 h 3684"/>
              <a:gd name="T100" fmla="*/ 902 w 3629"/>
              <a:gd name="T101" fmla="*/ 11 h 3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629" h="3684">
                <a:moveTo>
                  <a:pt x="1070" y="2198"/>
                </a:moveTo>
                <a:lnTo>
                  <a:pt x="1024" y="2201"/>
                </a:lnTo>
                <a:lnTo>
                  <a:pt x="978" y="2212"/>
                </a:lnTo>
                <a:lnTo>
                  <a:pt x="936" y="2228"/>
                </a:lnTo>
                <a:lnTo>
                  <a:pt x="898" y="2249"/>
                </a:lnTo>
                <a:lnTo>
                  <a:pt x="863" y="2275"/>
                </a:lnTo>
                <a:lnTo>
                  <a:pt x="831" y="2307"/>
                </a:lnTo>
                <a:lnTo>
                  <a:pt x="805" y="2342"/>
                </a:lnTo>
                <a:lnTo>
                  <a:pt x="784" y="2381"/>
                </a:lnTo>
                <a:lnTo>
                  <a:pt x="767" y="2423"/>
                </a:lnTo>
                <a:lnTo>
                  <a:pt x="758" y="2468"/>
                </a:lnTo>
                <a:lnTo>
                  <a:pt x="754" y="2515"/>
                </a:lnTo>
                <a:lnTo>
                  <a:pt x="758" y="2561"/>
                </a:lnTo>
                <a:lnTo>
                  <a:pt x="767" y="2607"/>
                </a:lnTo>
                <a:lnTo>
                  <a:pt x="784" y="2649"/>
                </a:lnTo>
                <a:lnTo>
                  <a:pt x="805" y="2687"/>
                </a:lnTo>
                <a:lnTo>
                  <a:pt x="831" y="2722"/>
                </a:lnTo>
                <a:lnTo>
                  <a:pt x="863" y="2754"/>
                </a:lnTo>
                <a:lnTo>
                  <a:pt x="898" y="2780"/>
                </a:lnTo>
                <a:lnTo>
                  <a:pt x="936" y="2802"/>
                </a:lnTo>
                <a:lnTo>
                  <a:pt x="978" y="2818"/>
                </a:lnTo>
                <a:lnTo>
                  <a:pt x="1024" y="2828"/>
                </a:lnTo>
                <a:lnTo>
                  <a:pt x="1070" y="2831"/>
                </a:lnTo>
                <a:lnTo>
                  <a:pt x="2549" y="2831"/>
                </a:lnTo>
                <a:lnTo>
                  <a:pt x="2596" y="2828"/>
                </a:lnTo>
                <a:lnTo>
                  <a:pt x="2640" y="2818"/>
                </a:lnTo>
                <a:lnTo>
                  <a:pt x="2681" y="2802"/>
                </a:lnTo>
                <a:lnTo>
                  <a:pt x="2721" y="2780"/>
                </a:lnTo>
                <a:lnTo>
                  <a:pt x="2756" y="2754"/>
                </a:lnTo>
                <a:lnTo>
                  <a:pt x="2787" y="2722"/>
                </a:lnTo>
                <a:lnTo>
                  <a:pt x="2814" y="2687"/>
                </a:lnTo>
                <a:lnTo>
                  <a:pt x="2835" y="2649"/>
                </a:lnTo>
                <a:lnTo>
                  <a:pt x="2851" y="2607"/>
                </a:lnTo>
                <a:lnTo>
                  <a:pt x="2861" y="2561"/>
                </a:lnTo>
                <a:lnTo>
                  <a:pt x="2865" y="2515"/>
                </a:lnTo>
                <a:lnTo>
                  <a:pt x="2861" y="2468"/>
                </a:lnTo>
                <a:lnTo>
                  <a:pt x="2851" y="2423"/>
                </a:lnTo>
                <a:lnTo>
                  <a:pt x="2835" y="2381"/>
                </a:lnTo>
                <a:lnTo>
                  <a:pt x="2814" y="2342"/>
                </a:lnTo>
                <a:lnTo>
                  <a:pt x="2787" y="2307"/>
                </a:lnTo>
                <a:lnTo>
                  <a:pt x="2756" y="2275"/>
                </a:lnTo>
                <a:lnTo>
                  <a:pt x="2721" y="2249"/>
                </a:lnTo>
                <a:lnTo>
                  <a:pt x="2681" y="2228"/>
                </a:lnTo>
                <a:lnTo>
                  <a:pt x="2640" y="2212"/>
                </a:lnTo>
                <a:lnTo>
                  <a:pt x="2596" y="2201"/>
                </a:lnTo>
                <a:lnTo>
                  <a:pt x="2549" y="2198"/>
                </a:lnTo>
                <a:lnTo>
                  <a:pt x="1070" y="2198"/>
                </a:lnTo>
                <a:close/>
                <a:moveTo>
                  <a:pt x="1898" y="746"/>
                </a:moveTo>
                <a:lnTo>
                  <a:pt x="1158" y="747"/>
                </a:lnTo>
                <a:lnTo>
                  <a:pt x="1112" y="750"/>
                </a:lnTo>
                <a:lnTo>
                  <a:pt x="1068" y="759"/>
                </a:lnTo>
                <a:lnTo>
                  <a:pt x="1025" y="775"/>
                </a:lnTo>
                <a:lnTo>
                  <a:pt x="986" y="796"/>
                </a:lnTo>
                <a:lnTo>
                  <a:pt x="950" y="822"/>
                </a:lnTo>
                <a:lnTo>
                  <a:pt x="918" y="853"/>
                </a:lnTo>
                <a:lnTo>
                  <a:pt x="891" y="888"/>
                </a:lnTo>
                <a:lnTo>
                  <a:pt x="870" y="926"/>
                </a:lnTo>
                <a:lnTo>
                  <a:pt x="853" y="967"/>
                </a:lnTo>
                <a:lnTo>
                  <a:pt x="843" y="1012"/>
                </a:lnTo>
                <a:lnTo>
                  <a:pt x="838" y="1059"/>
                </a:lnTo>
                <a:lnTo>
                  <a:pt x="840" y="1106"/>
                </a:lnTo>
                <a:lnTo>
                  <a:pt x="850" y="1151"/>
                </a:lnTo>
                <a:lnTo>
                  <a:pt x="865" y="1193"/>
                </a:lnTo>
                <a:lnTo>
                  <a:pt x="887" y="1231"/>
                </a:lnTo>
                <a:lnTo>
                  <a:pt x="913" y="1268"/>
                </a:lnTo>
                <a:lnTo>
                  <a:pt x="943" y="1300"/>
                </a:lnTo>
                <a:lnTo>
                  <a:pt x="977" y="1327"/>
                </a:lnTo>
                <a:lnTo>
                  <a:pt x="1016" y="1348"/>
                </a:lnTo>
                <a:lnTo>
                  <a:pt x="1057" y="1365"/>
                </a:lnTo>
                <a:lnTo>
                  <a:pt x="1102" y="1377"/>
                </a:lnTo>
                <a:lnTo>
                  <a:pt x="1149" y="1380"/>
                </a:lnTo>
                <a:lnTo>
                  <a:pt x="1152" y="1380"/>
                </a:lnTo>
                <a:lnTo>
                  <a:pt x="1165" y="1380"/>
                </a:lnTo>
                <a:lnTo>
                  <a:pt x="1183" y="1380"/>
                </a:lnTo>
                <a:lnTo>
                  <a:pt x="1208" y="1380"/>
                </a:lnTo>
                <a:lnTo>
                  <a:pt x="1238" y="1380"/>
                </a:lnTo>
                <a:lnTo>
                  <a:pt x="1273" y="1380"/>
                </a:lnTo>
                <a:lnTo>
                  <a:pt x="1313" y="1380"/>
                </a:lnTo>
                <a:lnTo>
                  <a:pt x="1356" y="1380"/>
                </a:lnTo>
                <a:lnTo>
                  <a:pt x="1401" y="1380"/>
                </a:lnTo>
                <a:lnTo>
                  <a:pt x="1448" y="1380"/>
                </a:lnTo>
                <a:lnTo>
                  <a:pt x="1496" y="1380"/>
                </a:lnTo>
                <a:lnTo>
                  <a:pt x="1545" y="1380"/>
                </a:lnTo>
                <a:lnTo>
                  <a:pt x="1592" y="1380"/>
                </a:lnTo>
                <a:lnTo>
                  <a:pt x="1640" y="1380"/>
                </a:lnTo>
                <a:lnTo>
                  <a:pt x="1685" y="1380"/>
                </a:lnTo>
                <a:lnTo>
                  <a:pt x="1728" y="1380"/>
                </a:lnTo>
                <a:lnTo>
                  <a:pt x="1767" y="1380"/>
                </a:lnTo>
                <a:lnTo>
                  <a:pt x="1803" y="1380"/>
                </a:lnTo>
                <a:lnTo>
                  <a:pt x="1833" y="1380"/>
                </a:lnTo>
                <a:lnTo>
                  <a:pt x="1858" y="1380"/>
                </a:lnTo>
                <a:lnTo>
                  <a:pt x="1877" y="1380"/>
                </a:lnTo>
                <a:lnTo>
                  <a:pt x="1889" y="1380"/>
                </a:lnTo>
                <a:lnTo>
                  <a:pt x="1893" y="1380"/>
                </a:lnTo>
                <a:lnTo>
                  <a:pt x="1935" y="1378"/>
                </a:lnTo>
                <a:lnTo>
                  <a:pt x="1976" y="1370"/>
                </a:lnTo>
                <a:lnTo>
                  <a:pt x="2014" y="1357"/>
                </a:lnTo>
                <a:lnTo>
                  <a:pt x="2050" y="1340"/>
                </a:lnTo>
                <a:lnTo>
                  <a:pt x="2084" y="1320"/>
                </a:lnTo>
                <a:lnTo>
                  <a:pt x="2115" y="1295"/>
                </a:lnTo>
                <a:lnTo>
                  <a:pt x="2141" y="1267"/>
                </a:lnTo>
                <a:lnTo>
                  <a:pt x="2164" y="1235"/>
                </a:lnTo>
                <a:lnTo>
                  <a:pt x="2183" y="1201"/>
                </a:lnTo>
                <a:lnTo>
                  <a:pt x="2196" y="1162"/>
                </a:lnTo>
                <a:lnTo>
                  <a:pt x="2205" y="1123"/>
                </a:lnTo>
                <a:lnTo>
                  <a:pt x="2209" y="1081"/>
                </a:lnTo>
                <a:lnTo>
                  <a:pt x="2206" y="1037"/>
                </a:lnTo>
                <a:lnTo>
                  <a:pt x="2199" y="995"/>
                </a:lnTo>
                <a:lnTo>
                  <a:pt x="2186" y="955"/>
                </a:lnTo>
                <a:lnTo>
                  <a:pt x="2168" y="917"/>
                </a:lnTo>
                <a:lnTo>
                  <a:pt x="2147" y="881"/>
                </a:lnTo>
                <a:lnTo>
                  <a:pt x="2119" y="849"/>
                </a:lnTo>
                <a:lnTo>
                  <a:pt x="2090" y="820"/>
                </a:lnTo>
                <a:lnTo>
                  <a:pt x="2057" y="796"/>
                </a:lnTo>
                <a:lnTo>
                  <a:pt x="2021" y="775"/>
                </a:lnTo>
                <a:lnTo>
                  <a:pt x="1981" y="759"/>
                </a:lnTo>
                <a:lnTo>
                  <a:pt x="1941" y="750"/>
                </a:lnTo>
                <a:lnTo>
                  <a:pt x="1898" y="746"/>
                </a:lnTo>
                <a:close/>
                <a:moveTo>
                  <a:pt x="1953" y="0"/>
                </a:moveTo>
                <a:lnTo>
                  <a:pt x="1954" y="0"/>
                </a:lnTo>
                <a:lnTo>
                  <a:pt x="1962" y="0"/>
                </a:lnTo>
                <a:lnTo>
                  <a:pt x="2046" y="5"/>
                </a:lnTo>
                <a:lnTo>
                  <a:pt x="2127" y="16"/>
                </a:lnTo>
                <a:lnTo>
                  <a:pt x="2205" y="32"/>
                </a:lnTo>
                <a:lnTo>
                  <a:pt x="2281" y="54"/>
                </a:lnTo>
                <a:lnTo>
                  <a:pt x="2354" y="80"/>
                </a:lnTo>
                <a:lnTo>
                  <a:pt x="2422" y="111"/>
                </a:lnTo>
                <a:lnTo>
                  <a:pt x="2488" y="147"/>
                </a:lnTo>
                <a:lnTo>
                  <a:pt x="2549" y="187"/>
                </a:lnTo>
                <a:lnTo>
                  <a:pt x="2608" y="232"/>
                </a:lnTo>
                <a:lnTo>
                  <a:pt x="2662" y="281"/>
                </a:lnTo>
                <a:lnTo>
                  <a:pt x="2712" y="333"/>
                </a:lnTo>
                <a:lnTo>
                  <a:pt x="2757" y="390"/>
                </a:lnTo>
                <a:lnTo>
                  <a:pt x="2798" y="450"/>
                </a:lnTo>
                <a:lnTo>
                  <a:pt x="2834" y="513"/>
                </a:lnTo>
                <a:lnTo>
                  <a:pt x="2865" y="581"/>
                </a:lnTo>
                <a:lnTo>
                  <a:pt x="2891" y="652"/>
                </a:lnTo>
                <a:lnTo>
                  <a:pt x="2911" y="724"/>
                </a:lnTo>
                <a:lnTo>
                  <a:pt x="2927" y="800"/>
                </a:lnTo>
                <a:lnTo>
                  <a:pt x="2936" y="880"/>
                </a:lnTo>
                <a:lnTo>
                  <a:pt x="2939" y="961"/>
                </a:lnTo>
                <a:lnTo>
                  <a:pt x="2945" y="1042"/>
                </a:lnTo>
                <a:lnTo>
                  <a:pt x="2947" y="1121"/>
                </a:lnTo>
                <a:lnTo>
                  <a:pt x="2944" y="1199"/>
                </a:lnTo>
                <a:lnTo>
                  <a:pt x="2938" y="1273"/>
                </a:lnTo>
                <a:lnTo>
                  <a:pt x="2928" y="1346"/>
                </a:lnTo>
                <a:lnTo>
                  <a:pt x="2913" y="1416"/>
                </a:lnTo>
                <a:lnTo>
                  <a:pt x="2959" y="1419"/>
                </a:lnTo>
                <a:lnTo>
                  <a:pt x="3004" y="1421"/>
                </a:lnTo>
                <a:lnTo>
                  <a:pt x="3050" y="1427"/>
                </a:lnTo>
                <a:lnTo>
                  <a:pt x="3098" y="1433"/>
                </a:lnTo>
                <a:lnTo>
                  <a:pt x="3145" y="1442"/>
                </a:lnTo>
                <a:lnTo>
                  <a:pt x="3193" y="1455"/>
                </a:lnTo>
                <a:lnTo>
                  <a:pt x="3239" y="1471"/>
                </a:lnTo>
                <a:lnTo>
                  <a:pt x="3285" y="1490"/>
                </a:lnTo>
                <a:lnTo>
                  <a:pt x="3331" y="1513"/>
                </a:lnTo>
                <a:lnTo>
                  <a:pt x="3374" y="1541"/>
                </a:lnTo>
                <a:lnTo>
                  <a:pt x="3414" y="1573"/>
                </a:lnTo>
                <a:lnTo>
                  <a:pt x="3454" y="1610"/>
                </a:lnTo>
                <a:lnTo>
                  <a:pt x="3490" y="1652"/>
                </a:lnTo>
                <a:lnTo>
                  <a:pt x="3524" y="1701"/>
                </a:lnTo>
                <a:lnTo>
                  <a:pt x="3551" y="1750"/>
                </a:lnTo>
                <a:lnTo>
                  <a:pt x="3574" y="1801"/>
                </a:lnTo>
                <a:lnTo>
                  <a:pt x="3591" y="1854"/>
                </a:lnTo>
                <a:lnTo>
                  <a:pt x="3603" y="1910"/>
                </a:lnTo>
                <a:lnTo>
                  <a:pt x="3613" y="1968"/>
                </a:lnTo>
                <a:lnTo>
                  <a:pt x="3619" y="2028"/>
                </a:lnTo>
                <a:lnTo>
                  <a:pt x="3624" y="2090"/>
                </a:lnTo>
                <a:lnTo>
                  <a:pt x="3626" y="2156"/>
                </a:lnTo>
                <a:lnTo>
                  <a:pt x="3627" y="2225"/>
                </a:lnTo>
                <a:lnTo>
                  <a:pt x="3627" y="2299"/>
                </a:lnTo>
                <a:lnTo>
                  <a:pt x="3627" y="2318"/>
                </a:lnTo>
                <a:lnTo>
                  <a:pt x="3627" y="2341"/>
                </a:lnTo>
                <a:lnTo>
                  <a:pt x="3627" y="2366"/>
                </a:lnTo>
                <a:lnTo>
                  <a:pt x="3628" y="2393"/>
                </a:lnTo>
                <a:lnTo>
                  <a:pt x="3628" y="2419"/>
                </a:lnTo>
                <a:lnTo>
                  <a:pt x="3628" y="2443"/>
                </a:lnTo>
                <a:lnTo>
                  <a:pt x="3628" y="2465"/>
                </a:lnTo>
                <a:lnTo>
                  <a:pt x="3628" y="2482"/>
                </a:lnTo>
                <a:lnTo>
                  <a:pt x="3629" y="2493"/>
                </a:lnTo>
                <a:lnTo>
                  <a:pt x="3629" y="2498"/>
                </a:lnTo>
                <a:lnTo>
                  <a:pt x="3625" y="2593"/>
                </a:lnTo>
                <a:lnTo>
                  <a:pt x="3617" y="2685"/>
                </a:lnTo>
                <a:lnTo>
                  <a:pt x="3602" y="2774"/>
                </a:lnTo>
                <a:lnTo>
                  <a:pt x="3583" y="2861"/>
                </a:lnTo>
                <a:lnTo>
                  <a:pt x="3559" y="2942"/>
                </a:lnTo>
                <a:lnTo>
                  <a:pt x="3531" y="3022"/>
                </a:lnTo>
                <a:lnTo>
                  <a:pt x="3497" y="3098"/>
                </a:lnTo>
                <a:lnTo>
                  <a:pt x="3458" y="3169"/>
                </a:lnTo>
                <a:lnTo>
                  <a:pt x="3414" y="3236"/>
                </a:lnTo>
                <a:lnTo>
                  <a:pt x="3366" y="3300"/>
                </a:lnTo>
                <a:lnTo>
                  <a:pt x="3314" y="3359"/>
                </a:lnTo>
                <a:lnTo>
                  <a:pt x="3256" y="3414"/>
                </a:lnTo>
                <a:lnTo>
                  <a:pt x="3195" y="3464"/>
                </a:lnTo>
                <a:lnTo>
                  <a:pt x="3129" y="3508"/>
                </a:lnTo>
                <a:lnTo>
                  <a:pt x="3060" y="3548"/>
                </a:lnTo>
                <a:lnTo>
                  <a:pt x="2988" y="3583"/>
                </a:lnTo>
                <a:lnTo>
                  <a:pt x="2911" y="3613"/>
                </a:lnTo>
                <a:lnTo>
                  <a:pt x="2832" y="3638"/>
                </a:lnTo>
                <a:lnTo>
                  <a:pt x="2749" y="3657"/>
                </a:lnTo>
                <a:lnTo>
                  <a:pt x="2665" y="3672"/>
                </a:lnTo>
                <a:lnTo>
                  <a:pt x="2576" y="3680"/>
                </a:lnTo>
                <a:lnTo>
                  <a:pt x="2485" y="3684"/>
                </a:lnTo>
                <a:lnTo>
                  <a:pt x="1159" y="3684"/>
                </a:lnTo>
                <a:lnTo>
                  <a:pt x="1134" y="3684"/>
                </a:lnTo>
                <a:lnTo>
                  <a:pt x="1042" y="3682"/>
                </a:lnTo>
                <a:lnTo>
                  <a:pt x="951" y="3675"/>
                </a:lnTo>
                <a:lnTo>
                  <a:pt x="865" y="3664"/>
                </a:lnTo>
                <a:lnTo>
                  <a:pt x="784" y="3648"/>
                </a:lnTo>
                <a:lnTo>
                  <a:pt x="705" y="3629"/>
                </a:lnTo>
                <a:lnTo>
                  <a:pt x="630" y="3604"/>
                </a:lnTo>
                <a:lnTo>
                  <a:pt x="560" y="3574"/>
                </a:lnTo>
                <a:lnTo>
                  <a:pt x="492" y="3541"/>
                </a:lnTo>
                <a:lnTo>
                  <a:pt x="429" y="3504"/>
                </a:lnTo>
                <a:lnTo>
                  <a:pt x="370" y="3462"/>
                </a:lnTo>
                <a:lnTo>
                  <a:pt x="314" y="3415"/>
                </a:lnTo>
                <a:lnTo>
                  <a:pt x="262" y="3364"/>
                </a:lnTo>
                <a:lnTo>
                  <a:pt x="216" y="3310"/>
                </a:lnTo>
                <a:lnTo>
                  <a:pt x="174" y="3252"/>
                </a:lnTo>
                <a:lnTo>
                  <a:pt x="138" y="3191"/>
                </a:lnTo>
                <a:lnTo>
                  <a:pt x="106" y="3126"/>
                </a:lnTo>
                <a:lnTo>
                  <a:pt x="79" y="3058"/>
                </a:lnTo>
                <a:lnTo>
                  <a:pt x="57" y="2985"/>
                </a:lnTo>
                <a:lnTo>
                  <a:pt x="38" y="2909"/>
                </a:lnTo>
                <a:lnTo>
                  <a:pt x="24" y="2830"/>
                </a:lnTo>
                <a:lnTo>
                  <a:pt x="14" y="2746"/>
                </a:lnTo>
                <a:lnTo>
                  <a:pt x="6" y="2658"/>
                </a:lnTo>
                <a:lnTo>
                  <a:pt x="1" y="2565"/>
                </a:lnTo>
                <a:lnTo>
                  <a:pt x="0" y="2467"/>
                </a:lnTo>
                <a:lnTo>
                  <a:pt x="0" y="2426"/>
                </a:lnTo>
                <a:lnTo>
                  <a:pt x="0" y="2386"/>
                </a:lnTo>
                <a:lnTo>
                  <a:pt x="0" y="985"/>
                </a:lnTo>
                <a:lnTo>
                  <a:pt x="6" y="913"/>
                </a:lnTo>
                <a:lnTo>
                  <a:pt x="16" y="845"/>
                </a:lnTo>
                <a:lnTo>
                  <a:pt x="28" y="780"/>
                </a:lnTo>
                <a:lnTo>
                  <a:pt x="44" y="720"/>
                </a:lnTo>
                <a:lnTo>
                  <a:pt x="63" y="662"/>
                </a:lnTo>
                <a:lnTo>
                  <a:pt x="84" y="609"/>
                </a:lnTo>
                <a:lnTo>
                  <a:pt x="106" y="559"/>
                </a:lnTo>
                <a:lnTo>
                  <a:pt x="131" y="512"/>
                </a:lnTo>
                <a:lnTo>
                  <a:pt x="156" y="469"/>
                </a:lnTo>
                <a:lnTo>
                  <a:pt x="183" y="429"/>
                </a:lnTo>
                <a:lnTo>
                  <a:pt x="209" y="393"/>
                </a:lnTo>
                <a:lnTo>
                  <a:pt x="236" y="359"/>
                </a:lnTo>
                <a:lnTo>
                  <a:pt x="262" y="328"/>
                </a:lnTo>
                <a:lnTo>
                  <a:pt x="288" y="300"/>
                </a:lnTo>
                <a:lnTo>
                  <a:pt x="342" y="249"/>
                </a:lnTo>
                <a:lnTo>
                  <a:pt x="398" y="201"/>
                </a:lnTo>
                <a:lnTo>
                  <a:pt x="459" y="159"/>
                </a:lnTo>
                <a:lnTo>
                  <a:pt x="524" y="122"/>
                </a:lnTo>
                <a:lnTo>
                  <a:pt x="593" y="90"/>
                </a:lnTo>
                <a:lnTo>
                  <a:pt x="664" y="63"/>
                </a:lnTo>
                <a:lnTo>
                  <a:pt x="740" y="40"/>
                </a:lnTo>
                <a:lnTo>
                  <a:pt x="820" y="23"/>
                </a:lnTo>
                <a:lnTo>
                  <a:pt x="902" y="11"/>
                </a:lnTo>
                <a:lnTo>
                  <a:pt x="988" y="3"/>
                </a:lnTo>
                <a:lnTo>
                  <a:pt x="1079" y="0"/>
                </a:lnTo>
                <a:lnTo>
                  <a:pt x="1088" y="0"/>
                </a:lnTo>
                <a:lnTo>
                  <a:pt x="1953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4" name="Subtitle 2">
            <a:hlinkClick r:id="rId7"/>
          </p:cNvPr>
          <p:cNvSpPr txBox="1">
            <a:spLocks/>
          </p:cNvSpPr>
          <p:nvPr/>
        </p:nvSpPr>
        <p:spPr>
          <a:xfrm>
            <a:off x="9370955" y="6165432"/>
            <a:ext cx="2959632" cy="422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5D8"/>
              </a:buClr>
              <a:buFont typeface="Arial"/>
              <a:buNone/>
              <a:defRPr sz="900" kern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www.latentview.com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69605" y="5627271"/>
            <a:ext cx="2643977" cy="35698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E-mail ID</a:t>
            </a:r>
          </a:p>
        </p:txBody>
      </p:sp>
    </p:spTree>
    <p:extLst>
      <p:ext uri="{BB962C8B-B14F-4D97-AF65-F5344CB8AC3E}">
        <p14:creationId xmlns:p14="http://schemas.microsoft.com/office/powerpoint/2010/main" val="664225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694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C82F69-6481-4FDB-B80F-F69D48C67F0C}"/>
              </a:ext>
            </a:extLst>
          </p:cNvPr>
          <p:cNvSpPr/>
          <p:nvPr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6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011362-B18C-424D-A9DF-C8A495F0FC03}"/>
              </a:ext>
            </a:extLst>
          </p:cNvPr>
          <p:cNvSpPr/>
          <p:nvPr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4D7D9BC-1ED0-404A-9BA4-C76BC0FBA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650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lvl1pPr algn="ctr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6EB2BA4-3C27-4A19-9DD1-BCE56F6BAA6C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290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C82F69-6481-4FDB-B80F-F69D48C67F0C}"/>
              </a:ext>
            </a:extLst>
          </p:cNvPr>
          <p:cNvSpPr/>
          <p:nvPr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6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011362-B18C-424D-A9DF-C8A495F0FC03}"/>
              </a:ext>
            </a:extLst>
          </p:cNvPr>
          <p:cNvSpPr/>
          <p:nvPr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2DB29E5-8EA7-4EB6-8242-994315601885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417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3.xml"/><Relationship Id="rId1" Type="http://schemas.openxmlformats.org/officeDocument/2006/relationships/slideLayout" Target="../slideLayouts/slideLayout12.xml"/><Relationship Id="rId4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Relationship Id="rId6" Type="http://schemas.microsoft.com/office/2007/relationships/hdphoto" Target="../media/hdphoto2.wdp"/><Relationship Id="rId11" Type="http://schemas.openxmlformats.org/officeDocument/2006/relationships/image" Target="../media/image30.png"/><Relationship Id="rId5" Type="http://schemas.openxmlformats.org/officeDocument/2006/relationships/image" Target="../media/image25.png"/><Relationship Id="rId10" Type="http://schemas.openxmlformats.org/officeDocument/2006/relationships/image" Target="../media/image29.png"/><Relationship Id="rId4" Type="http://schemas.openxmlformats.org/officeDocument/2006/relationships/image" Target="../media/image24.png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9C7146F-1B6F-438C-9315-B34D3EA8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25" y="1146652"/>
            <a:ext cx="8886861" cy="618564"/>
          </a:xfrm>
        </p:spPr>
        <p:txBody>
          <a:bodyPr/>
          <a:lstStyle/>
          <a:p>
            <a:r>
              <a:rPr lang="en-IN" dirty="0">
                <a:latin typeface="Segoe UI" panose="020B0502040204020203" pitchFamily="34" charset="0"/>
                <a:cs typeface="Segoe UI" panose="020B0502040204020203" pitchFamily="34" charset="0"/>
              </a:rPr>
              <a:t>LatentView Proposal – ETL Capabilities</a:t>
            </a:r>
            <a:br>
              <a:rPr lang="en-IN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IN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IN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806B0E-703C-42D7-84DF-BFAF16D983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>
                <a:latin typeface="Segoe UI" panose="020B0502040204020203" pitchFamily="34" charset="0"/>
                <a:cs typeface="Segoe UI" panose="020B0502040204020203" pitchFamily="34" charset="0"/>
              </a:rPr>
              <a:t>Aug 2018</a:t>
            </a:r>
            <a:endParaRPr lang="en-US" dirty="0"/>
          </a:p>
        </p:txBody>
      </p:sp>
      <p:pic>
        <p:nvPicPr>
          <p:cNvPr id="8" name="Picture 2" descr="Image result for walmart">
            <a:extLst>
              <a:ext uri="{FF2B5EF4-FFF2-40B4-BE49-F238E27FC236}">
                <a16:creationId xmlns:a16="http://schemas.microsoft.com/office/drawing/2014/main" id="{42FFD371-0AD6-447E-80BD-C8C2FA168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343" y="5241945"/>
            <a:ext cx="3418577" cy="104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899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06F71A-EC4B-41CE-AB68-006AE6159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8EE6E6-9E29-4569-A09E-27532EBC2A3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2931" y="5643312"/>
            <a:ext cx="3758982" cy="314575"/>
          </a:xfrm>
        </p:spPr>
        <p:txBody>
          <a:bodyPr/>
          <a:lstStyle/>
          <a:p>
            <a:r>
              <a:rPr lang="en-US" dirty="0"/>
              <a:t>amritsagar.mohapatra@latentview.com</a:t>
            </a:r>
          </a:p>
        </p:txBody>
      </p:sp>
    </p:spTree>
    <p:extLst>
      <p:ext uri="{BB962C8B-B14F-4D97-AF65-F5344CB8AC3E}">
        <p14:creationId xmlns:p14="http://schemas.microsoft.com/office/powerpoint/2010/main" val="1315063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Agenda</a:t>
            </a:r>
          </a:p>
        </p:txBody>
      </p:sp>
      <p:sp>
        <p:nvSpPr>
          <p:cNvPr id="18" name="Abgerundetes Rechteck 37">
            <a:hlinkClick r:id="rId2" action="ppaction://hlinksldjump"/>
            <a:extLst>
              <a:ext uri="{FF2B5EF4-FFF2-40B4-BE49-F238E27FC236}">
                <a16:creationId xmlns:a16="http://schemas.microsoft.com/office/drawing/2014/main" id="{67ABFAEF-0841-5C44-B742-3FC88F233566}"/>
              </a:ext>
            </a:extLst>
          </p:cNvPr>
          <p:cNvSpPr/>
          <p:nvPr/>
        </p:nvSpPr>
        <p:spPr bwMode="gray">
          <a:xfrm>
            <a:off x="735842" y="1355441"/>
            <a:ext cx="733415" cy="731520"/>
          </a:xfrm>
          <a:prstGeom prst="roundRect">
            <a:avLst>
              <a:gd name="adj" fmla="val 9083"/>
            </a:avLst>
          </a:prstGeom>
          <a:gradFill flip="none" rotWithShape="1">
            <a:gsLst>
              <a:gs pos="0">
                <a:srgbClr val="D7D7D7"/>
              </a:gs>
              <a:gs pos="100000">
                <a:srgbClr val="FFFFFF"/>
              </a:gs>
            </a:gsLst>
            <a:lin ang="162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/>
            <a:r>
              <a:rPr lang="en-US" sz="54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rPr>
              <a:t>1</a:t>
            </a: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04B21D2E-941B-EE48-A017-FE71352C5B06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26207" y="1370398"/>
            <a:ext cx="9562632" cy="731520"/>
          </a:xfrm>
          <a:prstGeom prst="rect">
            <a:avLst/>
          </a:prstGeom>
          <a:solidFill>
            <a:srgbClr val="FFFFFF"/>
          </a:soli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288000" tIns="36000" rIns="216000" bIns="36000" anchor="ctr"/>
          <a:lstStyle/>
          <a:p>
            <a:r>
              <a:rPr lang="en-US" sz="20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 LatentView</a:t>
            </a:r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1D4285D1-CE0E-B148-8099-B1F6EC8C0AF4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53646" y="2260325"/>
            <a:ext cx="9562632" cy="731520"/>
          </a:xfrm>
          <a:prstGeom prst="rect">
            <a:avLst/>
          </a:prstGeom>
          <a:solidFill>
            <a:srgbClr val="FFFFFF"/>
          </a:soli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288000" tIns="36000" rIns="216000" bIns="36000" anchor="ctr"/>
          <a:lstStyle/>
          <a:p>
            <a:r>
              <a:rPr lang="en-US" sz="20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ETL Capabilities</a:t>
            </a:r>
          </a:p>
        </p:txBody>
      </p:sp>
      <p:sp>
        <p:nvSpPr>
          <p:cNvPr id="21" name="Rectangle 24">
            <a:extLst>
              <a:ext uri="{FF2B5EF4-FFF2-40B4-BE49-F238E27FC236}">
                <a16:creationId xmlns:a16="http://schemas.microsoft.com/office/drawing/2014/main" id="{B4307164-6592-D640-AF3B-9208A7713FEA}"/>
              </a:ext>
            </a:extLst>
          </p:cNvPr>
          <p:cNvSpPr txBox="1"/>
          <p:nvPr/>
        </p:nvSpPr>
        <p:spPr>
          <a:xfrm>
            <a:off x="810161" y="2101918"/>
            <a:ext cx="9321987" cy="307777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190500" lvl="0" indent="-19050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 b="1"/>
            </a:lvl1pPr>
            <a:lvl2pPr marL="381000" lvl="1" indent="-188913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Char char="-"/>
              <a:defRPr sz="2000"/>
            </a:lvl2pPr>
            <a:lvl3pPr marL="561975" lvl="2" indent="-1793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1600"/>
            </a:lvl3pPr>
            <a:lvl4pPr marL="768350" lvl="3" indent="-2047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-"/>
              <a:defRPr sz="1400"/>
            </a:lvl4pPr>
            <a:lvl5pPr marL="1050925" lvl="4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5pPr>
            <a:lvl6pPr marL="15081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6pPr>
            <a:lvl7pPr marL="19653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7pPr>
            <a:lvl8pPr marL="24225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8pPr>
            <a:lvl9pPr marL="28797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9pPr>
          </a:lstStyle>
          <a:p>
            <a:pPr marL="0" indent="0">
              <a:buNone/>
            </a:pPr>
            <a:endParaRPr lang="en-US" sz="2000" b="0" kern="0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Abgerundetes Rechteck 37">
            <a:hlinkClick r:id="rId3" action="ppaction://hlinksldjump"/>
            <a:extLst>
              <a:ext uri="{FF2B5EF4-FFF2-40B4-BE49-F238E27FC236}">
                <a16:creationId xmlns:a16="http://schemas.microsoft.com/office/drawing/2014/main" id="{D94FD3A0-701D-EE47-9655-0B0F0069AA18}"/>
              </a:ext>
            </a:extLst>
          </p:cNvPr>
          <p:cNvSpPr/>
          <p:nvPr/>
        </p:nvSpPr>
        <p:spPr bwMode="gray">
          <a:xfrm>
            <a:off x="735842" y="2251734"/>
            <a:ext cx="733415" cy="731520"/>
          </a:xfrm>
          <a:prstGeom prst="roundRect">
            <a:avLst>
              <a:gd name="adj" fmla="val 9083"/>
            </a:avLst>
          </a:prstGeom>
          <a:gradFill flip="none" rotWithShape="1">
            <a:gsLst>
              <a:gs pos="0">
                <a:srgbClr val="D7D7D7"/>
              </a:gs>
              <a:gs pos="100000">
                <a:srgbClr val="FFFFFF"/>
              </a:gs>
            </a:gsLst>
            <a:lin ang="162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/>
            <a:r>
              <a:rPr lang="en-US" sz="54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rPr>
              <a:t>2</a:t>
            </a:r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1DA7F1DB-A236-624D-BA3B-74A72207EDE9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40495" y="3150252"/>
            <a:ext cx="9562632" cy="731520"/>
          </a:xfrm>
          <a:prstGeom prst="rect">
            <a:avLst/>
          </a:prstGeom>
          <a:solidFill>
            <a:srgbClr val="FFFFFF"/>
          </a:soli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288000" tIns="36000" rIns="216000" bIns="36000" anchor="ctr"/>
          <a:lstStyle/>
          <a:p>
            <a:pPr>
              <a:spcAft>
                <a:spcPct val="20000"/>
              </a:spcAft>
            </a:pPr>
            <a:endParaRPr lang="en-US" sz="2000" dirty="0">
              <a:solidFill>
                <a:srgbClr val="404040"/>
              </a:solidFill>
            </a:endParaRP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AA459F6F-C2DC-FB43-9A33-8F68316A51B1}"/>
              </a:ext>
            </a:extLst>
          </p:cNvPr>
          <p:cNvSpPr txBox="1"/>
          <p:nvPr/>
        </p:nvSpPr>
        <p:spPr>
          <a:xfrm>
            <a:off x="1849371" y="3359898"/>
            <a:ext cx="9321987" cy="307777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190500" lvl="0" indent="-19050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 b="1"/>
            </a:lvl1pPr>
            <a:lvl2pPr marL="381000" lvl="1" indent="-188913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Char char="-"/>
              <a:defRPr sz="2000"/>
            </a:lvl2pPr>
            <a:lvl3pPr marL="561975" lvl="2" indent="-1793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1600"/>
            </a:lvl3pPr>
            <a:lvl4pPr marL="768350" lvl="3" indent="-2047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-"/>
              <a:defRPr sz="1400"/>
            </a:lvl4pPr>
            <a:lvl5pPr marL="1050925" lvl="4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5pPr>
            <a:lvl6pPr marL="15081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6pPr>
            <a:lvl7pPr marL="19653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7pPr>
            <a:lvl8pPr marL="24225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8pPr>
            <a:lvl9pPr marL="28797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9pPr>
          </a:lstStyle>
          <a:p>
            <a:pPr marL="0" indent="0">
              <a:buNone/>
            </a:pPr>
            <a:r>
              <a:rPr lang="en-IN" sz="2000" b="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Effort Estimation</a:t>
            </a:r>
          </a:p>
        </p:txBody>
      </p:sp>
      <p:sp>
        <p:nvSpPr>
          <p:cNvPr id="25" name="Abgerundetes Rechteck 37">
            <a:hlinkClick r:id="rId4" action="ppaction://hlinksldjump"/>
            <a:extLst>
              <a:ext uri="{FF2B5EF4-FFF2-40B4-BE49-F238E27FC236}">
                <a16:creationId xmlns:a16="http://schemas.microsoft.com/office/drawing/2014/main" id="{04812869-EFE8-464E-847A-B6AA0227A30D}"/>
              </a:ext>
            </a:extLst>
          </p:cNvPr>
          <p:cNvSpPr/>
          <p:nvPr/>
        </p:nvSpPr>
        <p:spPr bwMode="gray">
          <a:xfrm>
            <a:off x="735842" y="3148027"/>
            <a:ext cx="733415" cy="731520"/>
          </a:xfrm>
          <a:prstGeom prst="roundRect">
            <a:avLst>
              <a:gd name="adj" fmla="val 9083"/>
            </a:avLst>
          </a:prstGeom>
          <a:gradFill flip="none" rotWithShape="1">
            <a:gsLst>
              <a:gs pos="0">
                <a:srgbClr val="D7D7D7"/>
              </a:gs>
              <a:gs pos="100000">
                <a:srgbClr val="FFFFFF"/>
              </a:gs>
            </a:gsLst>
            <a:lin ang="162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/>
            <a:r>
              <a:rPr lang="en-US" sz="54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7134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BBDB5-9589-467C-8FA7-ED30EF7FD1E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About LatentView</a:t>
            </a:r>
          </a:p>
        </p:txBody>
      </p:sp>
    </p:spTree>
    <p:extLst>
      <p:ext uri="{BB962C8B-B14F-4D97-AF65-F5344CB8AC3E}">
        <p14:creationId xmlns:p14="http://schemas.microsoft.com/office/powerpoint/2010/main" val="563902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2E94A9-8629-4168-AD4E-F99BAED9A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LatentView – A World Class Analytics Company</a:t>
            </a:r>
          </a:p>
        </p:txBody>
      </p:sp>
      <p:sp>
        <p:nvSpPr>
          <p:cNvPr id="5" name="Shape 175">
            <a:extLst>
              <a:ext uri="{FF2B5EF4-FFF2-40B4-BE49-F238E27FC236}">
                <a16:creationId xmlns:a16="http://schemas.microsoft.com/office/drawing/2014/main" id="{73B1812C-AB45-42B6-B636-7B16C835A9A6}"/>
              </a:ext>
            </a:extLst>
          </p:cNvPr>
          <p:cNvSpPr/>
          <p:nvPr/>
        </p:nvSpPr>
        <p:spPr>
          <a:xfrm>
            <a:off x="546136" y="1556413"/>
            <a:ext cx="1758953" cy="1758952"/>
          </a:xfrm>
          <a:prstGeom prst="ellipse">
            <a:avLst/>
          </a:prstGeom>
          <a:gradFill>
            <a:gsLst>
              <a:gs pos="0">
                <a:srgbClr val="073164"/>
              </a:gs>
              <a:gs pos="50000">
                <a:srgbClr val="0B4790"/>
              </a:gs>
              <a:gs pos="100000">
                <a:srgbClr val="0E55A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i="0" u="none" strike="noStrike" cap="none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hape 176">
            <a:extLst>
              <a:ext uri="{FF2B5EF4-FFF2-40B4-BE49-F238E27FC236}">
                <a16:creationId xmlns:a16="http://schemas.microsoft.com/office/drawing/2014/main" id="{8F21897C-9C14-46AC-86A8-6EA21A6FFEF4}"/>
              </a:ext>
            </a:extLst>
          </p:cNvPr>
          <p:cNvSpPr/>
          <p:nvPr/>
        </p:nvSpPr>
        <p:spPr>
          <a:xfrm>
            <a:off x="2079324" y="1527863"/>
            <a:ext cx="1827592" cy="1827591"/>
          </a:xfrm>
          <a:prstGeom prst="ellipse">
            <a:avLst/>
          </a:prstGeom>
          <a:gradFill>
            <a:gsLst>
              <a:gs pos="0">
                <a:srgbClr val="073164"/>
              </a:gs>
              <a:gs pos="50000">
                <a:srgbClr val="0B4790"/>
              </a:gs>
              <a:gs pos="100000">
                <a:srgbClr val="0E55A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i="0" u="none" strike="noStrike" cap="none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177">
            <a:extLst>
              <a:ext uri="{FF2B5EF4-FFF2-40B4-BE49-F238E27FC236}">
                <a16:creationId xmlns:a16="http://schemas.microsoft.com/office/drawing/2014/main" id="{0B662397-D5C0-4831-B81A-785573678C6D}"/>
              </a:ext>
            </a:extLst>
          </p:cNvPr>
          <p:cNvSpPr txBox="1"/>
          <p:nvPr/>
        </p:nvSpPr>
        <p:spPr>
          <a:xfrm>
            <a:off x="915731" y="2300159"/>
            <a:ext cx="1019763" cy="49244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600" b="1" i="1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2006</a:t>
            </a:r>
          </a:p>
        </p:txBody>
      </p:sp>
      <p:sp>
        <p:nvSpPr>
          <p:cNvPr id="8" name="Shape 178">
            <a:extLst>
              <a:ext uri="{FF2B5EF4-FFF2-40B4-BE49-F238E27FC236}">
                <a16:creationId xmlns:a16="http://schemas.microsoft.com/office/drawing/2014/main" id="{467098A4-FA79-4150-B664-DAF514AF7D18}"/>
              </a:ext>
            </a:extLst>
          </p:cNvPr>
          <p:cNvSpPr/>
          <p:nvPr/>
        </p:nvSpPr>
        <p:spPr>
          <a:xfrm>
            <a:off x="3687583" y="1556413"/>
            <a:ext cx="1758953" cy="1758952"/>
          </a:xfrm>
          <a:prstGeom prst="ellipse">
            <a:avLst/>
          </a:prstGeom>
          <a:gradFill>
            <a:gsLst>
              <a:gs pos="0">
                <a:srgbClr val="073164"/>
              </a:gs>
              <a:gs pos="50000">
                <a:srgbClr val="0B4790"/>
              </a:gs>
              <a:gs pos="100000">
                <a:srgbClr val="0E55A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i="0" u="none" strike="noStrike" cap="none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179">
            <a:extLst>
              <a:ext uri="{FF2B5EF4-FFF2-40B4-BE49-F238E27FC236}">
                <a16:creationId xmlns:a16="http://schemas.microsoft.com/office/drawing/2014/main" id="{B8EA0044-2332-439A-BCEF-BF002C3980B6}"/>
              </a:ext>
            </a:extLst>
          </p:cNvPr>
          <p:cNvSpPr txBox="1"/>
          <p:nvPr/>
        </p:nvSpPr>
        <p:spPr>
          <a:xfrm>
            <a:off x="4233628" y="2091796"/>
            <a:ext cx="1134574" cy="49244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600" b="1" i="1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</a:p>
        </p:txBody>
      </p:sp>
      <p:sp>
        <p:nvSpPr>
          <p:cNvPr id="10" name="Shape 180">
            <a:extLst>
              <a:ext uri="{FF2B5EF4-FFF2-40B4-BE49-F238E27FC236}">
                <a16:creationId xmlns:a16="http://schemas.microsoft.com/office/drawing/2014/main" id="{17219A2A-D926-493A-BF92-1A05B344576F}"/>
              </a:ext>
            </a:extLst>
          </p:cNvPr>
          <p:cNvSpPr txBox="1"/>
          <p:nvPr/>
        </p:nvSpPr>
        <p:spPr>
          <a:xfrm>
            <a:off x="2500304" y="2055452"/>
            <a:ext cx="985632" cy="49244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600" b="1" i="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600</a:t>
            </a:r>
          </a:p>
        </p:txBody>
      </p:sp>
      <p:sp>
        <p:nvSpPr>
          <p:cNvPr id="11" name="Shape 181">
            <a:extLst>
              <a:ext uri="{FF2B5EF4-FFF2-40B4-BE49-F238E27FC236}">
                <a16:creationId xmlns:a16="http://schemas.microsoft.com/office/drawing/2014/main" id="{50964EED-6FFA-45D7-8241-55C5626FE81E}"/>
              </a:ext>
            </a:extLst>
          </p:cNvPr>
          <p:cNvSpPr txBox="1"/>
          <p:nvPr/>
        </p:nvSpPr>
        <p:spPr>
          <a:xfrm>
            <a:off x="963228" y="1899136"/>
            <a:ext cx="931895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Founded in</a:t>
            </a:r>
          </a:p>
        </p:txBody>
      </p:sp>
      <p:sp>
        <p:nvSpPr>
          <p:cNvPr id="12" name="Shape 182">
            <a:extLst>
              <a:ext uri="{FF2B5EF4-FFF2-40B4-BE49-F238E27FC236}">
                <a16:creationId xmlns:a16="http://schemas.microsoft.com/office/drawing/2014/main" id="{EDD1F828-DDFC-4A02-BFE3-EDC8A4581752}"/>
              </a:ext>
            </a:extLst>
          </p:cNvPr>
          <p:cNvSpPr txBox="1"/>
          <p:nvPr/>
        </p:nvSpPr>
        <p:spPr>
          <a:xfrm>
            <a:off x="507050" y="2584113"/>
            <a:ext cx="1858642" cy="307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 i="0" u="none" strike="noStrike" cap="none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183">
            <a:extLst>
              <a:ext uri="{FF2B5EF4-FFF2-40B4-BE49-F238E27FC236}">
                <a16:creationId xmlns:a16="http://schemas.microsoft.com/office/drawing/2014/main" id="{444AB119-B212-4E6A-B340-EE9B2B4440B9}"/>
              </a:ext>
            </a:extLst>
          </p:cNvPr>
          <p:cNvSpPr txBox="1"/>
          <p:nvPr/>
        </p:nvSpPr>
        <p:spPr>
          <a:xfrm>
            <a:off x="2720423" y="1844816"/>
            <a:ext cx="733752" cy="307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400" i="0" u="none" strike="noStrike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</a:t>
            </a:r>
          </a:p>
        </p:txBody>
      </p:sp>
      <p:sp>
        <p:nvSpPr>
          <p:cNvPr id="14" name="Shape 184">
            <a:extLst>
              <a:ext uri="{FF2B5EF4-FFF2-40B4-BE49-F238E27FC236}">
                <a16:creationId xmlns:a16="http://schemas.microsoft.com/office/drawing/2014/main" id="{98AC16C4-11A8-4182-B68C-C1E801A6B5D8}"/>
              </a:ext>
            </a:extLst>
          </p:cNvPr>
          <p:cNvSpPr txBox="1"/>
          <p:nvPr/>
        </p:nvSpPr>
        <p:spPr>
          <a:xfrm>
            <a:off x="3798107" y="1853125"/>
            <a:ext cx="1602914" cy="307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Grown</a:t>
            </a:r>
          </a:p>
        </p:txBody>
      </p:sp>
      <p:sp>
        <p:nvSpPr>
          <p:cNvPr id="15" name="Shape 185">
            <a:extLst>
              <a:ext uri="{FF2B5EF4-FFF2-40B4-BE49-F238E27FC236}">
                <a16:creationId xmlns:a16="http://schemas.microsoft.com/office/drawing/2014/main" id="{95F4F28C-A982-455F-9AC8-049CEAF7898B}"/>
              </a:ext>
            </a:extLst>
          </p:cNvPr>
          <p:cNvSpPr txBox="1"/>
          <p:nvPr/>
        </p:nvSpPr>
        <p:spPr>
          <a:xfrm>
            <a:off x="3805019" y="2576881"/>
            <a:ext cx="1553085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times in last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six years</a:t>
            </a:r>
          </a:p>
        </p:txBody>
      </p:sp>
      <p:sp>
        <p:nvSpPr>
          <p:cNvPr id="16" name="Shape 186">
            <a:extLst>
              <a:ext uri="{FF2B5EF4-FFF2-40B4-BE49-F238E27FC236}">
                <a16:creationId xmlns:a16="http://schemas.microsoft.com/office/drawing/2014/main" id="{C140F024-D124-42C6-A878-691712C1C43F}"/>
              </a:ext>
            </a:extLst>
          </p:cNvPr>
          <p:cNvSpPr txBox="1"/>
          <p:nvPr/>
        </p:nvSpPr>
        <p:spPr>
          <a:xfrm>
            <a:off x="2632225" y="2529341"/>
            <a:ext cx="1238197" cy="307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400" i="0" u="none" strike="noStrike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People strong</a:t>
            </a:r>
          </a:p>
        </p:txBody>
      </p:sp>
      <p:sp>
        <p:nvSpPr>
          <p:cNvPr id="17" name="Shape 187">
            <a:extLst>
              <a:ext uri="{FF2B5EF4-FFF2-40B4-BE49-F238E27FC236}">
                <a16:creationId xmlns:a16="http://schemas.microsoft.com/office/drawing/2014/main" id="{4974B746-8875-4DE9-A300-E2F5D253FAD8}"/>
              </a:ext>
            </a:extLst>
          </p:cNvPr>
          <p:cNvSpPr/>
          <p:nvPr/>
        </p:nvSpPr>
        <p:spPr>
          <a:xfrm>
            <a:off x="5230127" y="1546717"/>
            <a:ext cx="1764000" cy="1763999"/>
          </a:xfrm>
          <a:prstGeom prst="ellipse">
            <a:avLst/>
          </a:prstGeom>
          <a:gradFill>
            <a:gsLst>
              <a:gs pos="0">
                <a:srgbClr val="073164"/>
              </a:gs>
              <a:gs pos="50000">
                <a:srgbClr val="0B4790"/>
              </a:gs>
              <a:gs pos="100000">
                <a:srgbClr val="0E55A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i="0" u="none" strike="noStrike" cap="none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Shape 188">
            <a:extLst>
              <a:ext uri="{FF2B5EF4-FFF2-40B4-BE49-F238E27FC236}">
                <a16:creationId xmlns:a16="http://schemas.microsoft.com/office/drawing/2014/main" id="{7DBE7979-7F3F-4BCD-92E4-CAC989CF4162}"/>
              </a:ext>
            </a:extLst>
          </p:cNvPr>
          <p:cNvSpPr txBox="1"/>
          <p:nvPr/>
        </p:nvSpPr>
        <p:spPr>
          <a:xfrm>
            <a:off x="5725004" y="2129271"/>
            <a:ext cx="818985" cy="49244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600" b="1" i="1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</a:t>
            </a:r>
            <a:r>
              <a:rPr lang="en-US" sz="2600" b="1" i="1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19" name="Shape 189">
            <a:extLst>
              <a:ext uri="{FF2B5EF4-FFF2-40B4-BE49-F238E27FC236}">
                <a16:creationId xmlns:a16="http://schemas.microsoft.com/office/drawing/2014/main" id="{3382EB49-5D6F-4248-BEC4-377438FC31E4}"/>
              </a:ext>
            </a:extLst>
          </p:cNvPr>
          <p:cNvSpPr txBox="1"/>
          <p:nvPr/>
        </p:nvSpPr>
        <p:spPr>
          <a:xfrm>
            <a:off x="5643941" y="1873499"/>
            <a:ext cx="981111" cy="307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 with</a:t>
            </a:r>
          </a:p>
        </p:txBody>
      </p:sp>
      <p:sp>
        <p:nvSpPr>
          <p:cNvPr id="20" name="Shape 190">
            <a:extLst>
              <a:ext uri="{FF2B5EF4-FFF2-40B4-BE49-F238E27FC236}">
                <a16:creationId xmlns:a16="http://schemas.microsoft.com/office/drawing/2014/main" id="{65A4A165-71A0-4135-9808-AC478F471DD3}"/>
              </a:ext>
            </a:extLst>
          </p:cNvPr>
          <p:cNvSpPr txBox="1"/>
          <p:nvPr/>
        </p:nvSpPr>
        <p:spPr>
          <a:xfrm>
            <a:off x="5478249" y="2533735"/>
            <a:ext cx="1312494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Fortune 500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40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firms</a:t>
            </a:r>
          </a:p>
        </p:txBody>
      </p:sp>
      <p:sp>
        <p:nvSpPr>
          <p:cNvPr id="21" name="Shape 195">
            <a:extLst>
              <a:ext uri="{FF2B5EF4-FFF2-40B4-BE49-F238E27FC236}">
                <a16:creationId xmlns:a16="http://schemas.microsoft.com/office/drawing/2014/main" id="{97D73CA2-D10B-4609-8B06-E8ED89EAD7AC}"/>
              </a:ext>
            </a:extLst>
          </p:cNvPr>
          <p:cNvSpPr txBox="1"/>
          <p:nvPr/>
        </p:nvSpPr>
        <p:spPr>
          <a:xfrm>
            <a:off x="7256606" y="657820"/>
            <a:ext cx="2630105" cy="36934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dirty="0">
                <a:solidFill>
                  <a:srgbClr val="68521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Awards &amp; Recognition</a:t>
            </a:r>
          </a:p>
        </p:txBody>
      </p:sp>
      <p:pic>
        <p:nvPicPr>
          <p:cNvPr id="22" name="Shape 196">
            <a:extLst>
              <a:ext uri="{FF2B5EF4-FFF2-40B4-BE49-F238E27FC236}">
                <a16:creationId xmlns:a16="http://schemas.microsoft.com/office/drawing/2014/main" id="{AE1D4614-2CDB-43AF-B40F-ACAB5114689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70508" y="1675804"/>
            <a:ext cx="947865" cy="93745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Shape 197">
            <a:extLst>
              <a:ext uri="{FF2B5EF4-FFF2-40B4-BE49-F238E27FC236}">
                <a16:creationId xmlns:a16="http://schemas.microsoft.com/office/drawing/2014/main" id="{FC67D81D-0D7D-42B0-A8D7-5676275424B9}"/>
              </a:ext>
            </a:extLst>
          </p:cNvPr>
          <p:cNvGrpSpPr/>
          <p:nvPr/>
        </p:nvGrpSpPr>
        <p:grpSpPr>
          <a:xfrm>
            <a:off x="7391951" y="3333883"/>
            <a:ext cx="1189386" cy="579092"/>
            <a:chOff x="-3076053" y="5068112"/>
            <a:chExt cx="1413330" cy="688126"/>
          </a:xfrm>
        </p:grpSpPr>
        <p:sp>
          <p:nvSpPr>
            <p:cNvPr id="24" name="Shape 198">
              <a:extLst>
                <a:ext uri="{FF2B5EF4-FFF2-40B4-BE49-F238E27FC236}">
                  <a16:creationId xmlns:a16="http://schemas.microsoft.com/office/drawing/2014/main" id="{3148B1C2-1F1B-49A4-BDED-A2C565A46F54}"/>
                </a:ext>
              </a:extLst>
            </p:cNvPr>
            <p:cNvSpPr txBox="1"/>
            <p:nvPr/>
          </p:nvSpPr>
          <p:spPr>
            <a:xfrm>
              <a:off x="-3000358" y="5454514"/>
              <a:ext cx="1331974" cy="3017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-6667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7436A"/>
                </a:buClr>
                <a:buSzPct val="95454"/>
                <a:buFont typeface="Calibri"/>
                <a:buNone/>
              </a:pPr>
              <a:r>
                <a:rPr lang="en-US" sz="1050" i="1" u="none" strike="noStrike" cap="none" dirty="0">
                  <a:solidFill>
                    <a:srgbClr val="17436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2009-2017</a:t>
              </a:r>
            </a:p>
          </p:txBody>
        </p:sp>
        <p:pic>
          <p:nvPicPr>
            <p:cNvPr id="25" name="Shape 199">
              <a:extLst>
                <a:ext uri="{FF2B5EF4-FFF2-40B4-BE49-F238E27FC236}">
                  <a16:creationId xmlns:a16="http://schemas.microsoft.com/office/drawing/2014/main" id="{D5A7DAA9-54EF-446B-A9BE-1336C558FC9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3076053" y="5068112"/>
              <a:ext cx="1413330" cy="39024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" name="Shape 200" descr="Image result for microsoft gold partner">
            <a:extLst>
              <a:ext uri="{FF2B5EF4-FFF2-40B4-BE49-F238E27FC236}">
                <a16:creationId xmlns:a16="http://schemas.microsoft.com/office/drawing/2014/main" id="{7912F2E1-E0A3-49CF-B7CC-A0EB376E09E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51449" y="4815835"/>
            <a:ext cx="1202201" cy="343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Shape 201">
            <a:extLst>
              <a:ext uri="{FF2B5EF4-FFF2-40B4-BE49-F238E27FC236}">
                <a16:creationId xmlns:a16="http://schemas.microsoft.com/office/drawing/2014/main" id="{7CD23840-7AC7-44F4-B46C-B279656DBE8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51124" y="4592560"/>
            <a:ext cx="1603394" cy="7812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" name="Shape 202">
            <a:extLst>
              <a:ext uri="{FF2B5EF4-FFF2-40B4-BE49-F238E27FC236}">
                <a16:creationId xmlns:a16="http://schemas.microsoft.com/office/drawing/2014/main" id="{32DC3E00-0EAB-4BC1-92E8-7E308F5F02FF}"/>
              </a:ext>
            </a:extLst>
          </p:cNvPr>
          <p:cNvGrpSpPr/>
          <p:nvPr/>
        </p:nvGrpSpPr>
        <p:grpSpPr>
          <a:xfrm>
            <a:off x="10191877" y="3157738"/>
            <a:ext cx="1425140" cy="826902"/>
            <a:chOff x="7175239" y="3188056"/>
            <a:chExt cx="1777453" cy="1031324"/>
          </a:xfrm>
        </p:grpSpPr>
        <p:pic>
          <p:nvPicPr>
            <p:cNvPr id="29" name="Shape 203">
              <a:extLst>
                <a:ext uri="{FF2B5EF4-FFF2-40B4-BE49-F238E27FC236}">
                  <a16:creationId xmlns:a16="http://schemas.microsoft.com/office/drawing/2014/main" id="{6401046C-887E-4385-89F4-47247094562E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243010" y="3442947"/>
              <a:ext cx="1468453" cy="5462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Shape 204">
              <a:extLst>
                <a:ext uri="{FF2B5EF4-FFF2-40B4-BE49-F238E27FC236}">
                  <a16:creationId xmlns:a16="http://schemas.microsoft.com/office/drawing/2014/main" id="{06A5BDD2-FF6D-43F3-8476-D6FBA9FAD4A7}"/>
                </a:ext>
              </a:extLst>
            </p:cNvPr>
            <p:cNvSpPr txBox="1"/>
            <p:nvPr/>
          </p:nvSpPr>
          <p:spPr>
            <a:xfrm>
              <a:off x="7220207" y="3188056"/>
              <a:ext cx="1313198" cy="3262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1100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Member of</a:t>
              </a:r>
            </a:p>
          </p:txBody>
        </p:sp>
        <p:sp>
          <p:nvSpPr>
            <p:cNvPr id="31" name="Shape 205">
              <a:extLst>
                <a:ext uri="{FF2B5EF4-FFF2-40B4-BE49-F238E27FC236}">
                  <a16:creationId xmlns:a16="http://schemas.microsoft.com/office/drawing/2014/main" id="{4F9C7FEB-55BD-41EB-9328-90A9173215A1}"/>
                </a:ext>
              </a:extLst>
            </p:cNvPr>
            <p:cNvSpPr txBox="1"/>
            <p:nvPr/>
          </p:nvSpPr>
          <p:spPr>
            <a:xfrm>
              <a:off x="7175239" y="3893096"/>
              <a:ext cx="1777453" cy="32628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1100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Technology council</a:t>
              </a:r>
            </a:p>
          </p:txBody>
        </p:sp>
      </p:grpSp>
      <p:pic>
        <p:nvPicPr>
          <p:cNvPr id="32" name="Shape 206">
            <a:extLst>
              <a:ext uri="{FF2B5EF4-FFF2-40B4-BE49-F238E27FC236}">
                <a16:creationId xmlns:a16="http://schemas.microsoft.com/office/drawing/2014/main" id="{54958CF2-2093-4663-8395-4211BC0A110D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789654" y="2882869"/>
            <a:ext cx="1295145" cy="1375494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Shape 207">
            <a:extLst>
              <a:ext uri="{FF2B5EF4-FFF2-40B4-BE49-F238E27FC236}">
                <a16:creationId xmlns:a16="http://schemas.microsoft.com/office/drawing/2014/main" id="{941D41CA-D2C2-4085-91CD-7B3240564B41}"/>
              </a:ext>
            </a:extLst>
          </p:cNvPr>
          <p:cNvSpPr/>
          <p:nvPr/>
        </p:nvSpPr>
        <p:spPr>
          <a:xfrm>
            <a:off x="7335585" y="1443933"/>
            <a:ext cx="1402223" cy="1408491"/>
          </a:xfrm>
          <a:prstGeom prst="rect">
            <a:avLst/>
          </a:prstGeom>
          <a:noFill/>
          <a:ln w="50800" cap="flat" cmpd="sng">
            <a:solidFill>
              <a:srgbClr val="1957A3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34" name="Shape 208">
            <a:extLst>
              <a:ext uri="{FF2B5EF4-FFF2-40B4-BE49-F238E27FC236}">
                <a16:creationId xmlns:a16="http://schemas.microsoft.com/office/drawing/2014/main" id="{625975FF-CD40-4B26-8E75-5303B62C7E3A}"/>
              </a:ext>
            </a:extLst>
          </p:cNvPr>
          <p:cNvSpPr/>
          <p:nvPr/>
        </p:nvSpPr>
        <p:spPr>
          <a:xfrm>
            <a:off x="8737808" y="2852424"/>
            <a:ext cx="1402223" cy="1408491"/>
          </a:xfrm>
          <a:prstGeom prst="rect">
            <a:avLst/>
          </a:prstGeom>
          <a:noFill/>
          <a:ln w="50800" cap="flat" cmpd="sng">
            <a:solidFill>
              <a:srgbClr val="1957A3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35" name="Shape 209">
            <a:extLst>
              <a:ext uri="{FF2B5EF4-FFF2-40B4-BE49-F238E27FC236}">
                <a16:creationId xmlns:a16="http://schemas.microsoft.com/office/drawing/2014/main" id="{A81FED1E-00DD-46ED-8AC9-3D912B742D2E}"/>
              </a:ext>
            </a:extLst>
          </p:cNvPr>
          <p:cNvSpPr/>
          <p:nvPr/>
        </p:nvSpPr>
        <p:spPr>
          <a:xfrm>
            <a:off x="10137163" y="1440016"/>
            <a:ext cx="1402223" cy="1408491"/>
          </a:xfrm>
          <a:prstGeom prst="rect">
            <a:avLst/>
          </a:prstGeom>
          <a:noFill/>
          <a:ln w="50800" cap="flat" cmpd="sng">
            <a:solidFill>
              <a:srgbClr val="1957A3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36" name="Shape 210">
            <a:extLst>
              <a:ext uri="{FF2B5EF4-FFF2-40B4-BE49-F238E27FC236}">
                <a16:creationId xmlns:a16="http://schemas.microsoft.com/office/drawing/2014/main" id="{F9E1BFEC-B3CF-4BE0-BA6D-5A47271C980F}"/>
              </a:ext>
            </a:extLst>
          </p:cNvPr>
          <p:cNvSpPr/>
          <p:nvPr/>
        </p:nvSpPr>
        <p:spPr>
          <a:xfrm>
            <a:off x="7335585" y="4264058"/>
            <a:ext cx="1402223" cy="1408491"/>
          </a:xfrm>
          <a:prstGeom prst="rect">
            <a:avLst/>
          </a:prstGeom>
          <a:noFill/>
          <a:ln w="50800" cap="flat" cmpd="sng">
            <a:solidFill>
              <a:srgbClr val="1957A3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37" name="Shape 211">
            <a:extLst>
              <a:ext uri="{FF2B5EF4-FFF2-40B4-BE49-F238E27FC236}">
                <a16:creationId xmlns:a16="http://schemas.microsoft.com/office/drawing/2014/main" id="{9695556A-DA6E-49EB-ACBB-06370A238627}"/>
              </a:ext>
            </a:extLst>
          </p:cNvPr>
          <p:cNvSpPr/>
          <p:nvPr/>
        </p:nvSpPr>
        <p:spPr>
          <a:xfrm>
            <a:off x="10137163" y="4260141"/>
            <a:ext cx="1402223" cy="1408491"/>
          </a:xfrm>
          <a:prstGeom prst="rect">
            <a:avLst/>
          </a:prstGeom>
          <a:noFill/>
          <a:ln w="50800" cap="flat" cmpd="sng">
            <a:solidFill>
              <a:srgbClr val="1957A3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38" name="Shape 212">
            <a:extLst>
              <a:ext uri="{FF2B5EF4-FFF2-40B4-BE49-F238E27FC236}">
                <a16:creationId xmlns:a16="http://schemas.microsoft.com/office/drawing/2014/main" id="{8EA54CAA-1ED5-4E15-BD7D-AF3D62525301}"/>
              </a:ext>
            </a:extLst>
          </p:cNvPr>
          <p:cNvSpPr/>
          <p:nvPr/>
        </p:nvSpPr>
        <p:spPr>
          <a:xfrm>
            <a:off x="7335585" y="1134700"/>
            <a:ext cx="548640" cy="36000"/>
          </a:xfrm>
          <a:prstGeom prst="rect">
            <a:avLst/>
          </a:prstGeom>
          <a:solidFill>
            <a:srgbClr val="C4DCF7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grpSp>
        <p:nvGrpSpPr>
          <p:cNvPr id="39" name="Shape 226">
            <a:extLst>
              <a:ext uri="{FF2B5EF4-FFF2-40B4-BE49-F238E27FC236}">
                <a16:creationId xmlns:a16="http://schemas.microsoft.com/office/drawing/2014/main" id="{10249775-B048-4D2D-919D-1BCA090C9F68}"/>
              </a:ext>
            </a:extLst>
          </p:cNvPr>
          <p:cNvGrpSpPr/>
          <p:nvPr/>
        </p:nvGrpSpPr>
        <p:grpSpPr>
          <a:xfrm>
            <a:off x="10180030" y="1536070"/>
            <a:ext cx="1316429" cy="1218116"/>
            <a:chOff x="6950384" y="1832944"/>
            <a:chExt cx="1499490" cy="1444523"/>
          </a:xfrm>
        </p:grpSpPr>
        <p:sp>
          <p:nvSpPr>
            <p:cNvPr id="40" name="Shape 227">
              <a:extLst>
                <a:ext uri="{FF2B5EF4-FFF2-40B4-BE49-F238E27FC236}">
                  <a16:creationId xmlns:a16="http://schemas.microsoft.com/office/drawing/2014/main" id="{8C239AD8-E42B-454B-B2FA-B273F3E9842A}"/>
                </a:ext>
              </a:extLst>
            </p:cNvPr>
            <p:cNvSpPr/>
            <p:nvPr/>
          </p:nvSpPr>
          <p:spPr>
            <a:xfrm>
              <a:off x="6950384" y="2323316"/>
              <a:ext cx="1499490" cy="954151"/>
            </a:xfrm>
            <a:prstGeom prst="rect">
              <a:avLst/>
            </a:prstGeom>
            <a:solidFill>
              <a:srgbClr val="D3E5FF"/>
            </a:solidFill>
            <a:ln>
              <a:noFill/>
            </a:ln>
          </p:spPr>
          <p:txBody>
            <a:bodyPr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100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Strong</a:t>
              </a:r>
              <a:r>
                <a:rPr lang="en-US" sz="1100" b="1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 </a:t>
              </a:r>
              <a:r>
                <a:rPr lang="en-US" sz="1100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Performer</a:t>
              </a:r>
              <a:r>
                <a:rPr lang="en-US" sz="1100" b="1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 </a:t>
              </a:r>
              <a:r>
                <a:rPr lang="en-US" sz="1100" dirty="0">
                  <a:solidFill>
                    <a:schemeClr val="dk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</a:rPr>
                <a:t>- Customer Analytics Services, 2017</a:t>
              </a:r>
            </a:p>
          </p:txBody>
        </p:sp>
        <p:pic>
          <p:nvPicPr>
            <p:cNvPr id="41" name="Shape 228">
              <a:extLst>
                <a:ext uri="{FF2B5EF4-FFF2-40B4-BE49-F238E27FC236}">
                  <a16:creationId xmlns:a16="http://schemas.microsoft.com/office/drawing/2014/main" id="{A5A050CF-F70A-46C4-BBD3-028E2CF5EA7A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 t="34020" b="31410"/>
            <a:stretch/>
          </p:blipFill>
          <p:spPr>
            <a:xfrm>
              <a:off x="6950385" y="1832944"/>
              <a:ext cx="1499164" cy="51826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BDD05084-E0FE-4C59-81B1-8C553448467B}"/>
              </a:ext>
            </a:extLst>
          </p:cNvPr>
          <p:cNvSpPr/>
          <p:nvPr/>
        </p:nvSpPr>
        <p:spPr>
          <a:xfrm>
            <a:off x="5024232" y="3244334"/>
            <a:ext cx="2223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kern="0" dirty="0">
                <a:solidFill>
                  <a:prstClr val="white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Repeat business at </a:t>
            </a:r>
          </a:p>
        </p:txBody>
      </p:sp>
      <p:sp>
        <p:nvSpPr>
          <p:cNvPr id="43" name="Shape 213">
            <a:extLst>
              <a:ext uri="{FF2B5EF4-FFF2-40B4-BE49-F238E27FC236}">
                <a16:creationId xmlns:a16="http://schemas.microsoft.com/office/drawing/2014/main" id="{469A61B4-EC15-45C8-AAF2-6910BA125AC1}"/>
              </a:ext>
            </a:extLst>
          </p:cNvPr>
          <p:cNvSpPr/>
          <p:nvPr/>
        </p:nvSpPr>
        <p:spPr>
          <a:xfrm>
            <a:off x="676613" y="4112579"/>
            <a:ext cx="1332000" cy="1902896"/>
          </a:xfrm>
          <a:prstGeom prst="rect">
            <a:avLst/>
          </a:prstGeom>
          <a:solidFill>
            <a:srgbClr val="D9D9D9"/>
          </a:solidFill>
          <a:ln w="50800" cap="flat" cmpd="sng">
            <a:solidFill>
              <a:srgbClr val="7F7F7F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18275" tIns="18275" rIns="18275" bIns="18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1" dirty="0">
              <a:solidFill>
                <a:srgbClr val="05204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Shape 213">
            <a:extLst>
              <a:ext uri="{FF2B5EF4-FFF2-40B4-BE49-F238E27FC236}">
                <a16:creationId xmlns:a16="http://schemas.microsoft.com/office/drawing/2014/main" id="{F3AD703F-8289-41B7-9FF7-E3A0A44C102B}"/>
              </a:ext>
            </a:extLst>
          </p:cNvPr>
          <p:cNvSpPr/>
          <p:nvPr/>
        </p:nvSpPr>
        <p:spPr>
          <a:xfrm>
            <a:off x="2172756" y="4112579"/>
            <a:ext cx="1332000" cy="1902896"/>
          </a:xfrm>
          <a:prstGeom prst="rect">
            <a:avLst/>
          </a:prstGeom>
          <a:solidFill>
            <a:srgbClr val="D9D9D9"/>
          </a:solidFill>
          <a:ln w="50800" cap="flat" cmpd="sng">
            <a:solidFill>
              <a:srgbClr val="7F7F7F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18275" tIns="18275" rIns="18275" bIns="18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1" dirty="0">
              <a:solidFill>
                <a:srgbClr val="05204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Shape 213">
            <a:extLst>
              <a:ext uri="{FF2B5EF4-FFF2-40B4-BE49-F238E27FC236}">
                <a16:creationId xmlns:a16="http://schemas.microsoft.com/office/drawing/2014/main" id="{8C2F4CA6-7C5F-40EC-9E36-F55496902117}"/>
              </a:ext>
            </a:extLst>
          </p:cNvPr>
          <p:cNvSpPr/>
          <p:nvPr/>
        </p:nvSpPr>
        <p:spPr>
          <a:xfrm>
            <a:off x="3742796" y="4112579"/>
            <a:ext cx="1332000" cy="1902896"/>
          </a:xfrm>
          <a:prstGeom prst="rect">
            <a:avLst/>
          </a:prstGeom>
          <a:solidFill>
            <a:srgbClr val="D9D9D9"/>
          </a:solidFill>
          <a:ln w="50800" cap="flat" cmpd="sng">
            <a:solidFill>
              <a:srgbClr val="7F7F7F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18275" tIns="18275" rIns="18275" bIns="18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1" dirty="0">
              <a:solidFill>
                <a:srgbClr val="05204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Shape 213">
            <a:extLst>
              <a:ext uri="{FF2B5EF4-FFF2-40B4-BE49-F238E27FC236}">
                <a16:creationId xmlns:a16="http://schemas.microsoft.com/office/drawing/2014/main" id="{910A29E8-CA74-4CF8-B3BA-FAC99C2F0F01}"/>
              </a:ext>
            </a:extLst>
          </p:cNvPr>
          <p:cNvSpPr/>
          <p:nvPr/>
        </p:nvSpPr>
        <p:spPr>
          <a:xfrm>
            <a:off x="5286182" y="4112579"/>
            <a:ext cx="1332000" cy="1902896"/>
          </a:xfrm>
          <a:prstGeom prst="rect">
            <a:avLst/>
          </a:prstGeom>
          <a:solidFill>
            <a:srgbClr val="D9D9D9"/>
          </a:solidFill>
          <a:ln w="50800" cap="flat" cmpd="sng">
            <a:solidFill>
              <a:srgbClr val="7F7F7F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18275" tIns="18275" rIns="18275" bIns="18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1" dirty="0">
              <a:solidFill>
                <a:srgbClr val="05204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BA7212D-FE1C-408B-9850-8094C26722CB}"/>
              </a:ext>
            </a:extLst>
          </p:cNvPr>
          <p:cNvSpPr/>
          <p:nvPr/>
        </p:nvSpPr>
        <p:spPr>
          <a:xfrm>
            <a:off x="622156" y="4112579"/>
            <a:ext cx="14926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IN" sz="1600" kern="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Rated as Top 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2C8BF73-9B6D-4279-8452-5290EAD3659E}"/>
              </a:ext>
            </a:extLst>
          </p:cNvPr>
          <p:cNvSpPr/>
          <p:nvPr/>
        </p:nvSpPr>
        <p:spPr>
          <a:xfrm>
            <a:off x="599655" y="4450451"/>
            <a:ext cx="1485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IN" sz="3600" b="1" kern="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10</a:t>
            </a:r>
            <a:endParaRPr lang="en-IN" sz="1100" b="1" kern="0" dirty="0"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290449-775F-4EB1-86AB-FA71DC6AFFF4}"/>
              </a:ext>
            </a:extLst>
          </p:cNvPr>
          <p:cNvSpPr/>
          <p:nvPr/>
        </p:nvSpPr>
        <p:spPr>
          <a:xfrm>
            <a:off x="678406" y="5067404"/>
            <a:ext cx="14035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IN" sz="1400" kern="0" dirty="0">
                <a:latin typeface="Arial" panose="020B0604020202020204" pitchFamily="34" charset="0"/>
                <a:cs typeface="Arial" panose="020B0604020202020204" pitchFamily="34" charset="0"/>
              </a:rPr>
              <a:t>Analytics companies to work for in India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5A85B94-2699-4E5B-AFCD-6DC1EDBEB6A5}"/>
              </a:ext>
            </a:extLst>
          </p:cNvPr>
          <p:cNvSpPr/>
          <p:nvPr/>
        </p:nvSpPr>
        <p:spPr>
          <a:xfrm>
            <a:off x="2089024" y="4474327"/>
            <a:ext cx="1485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IN" sz="3600" b="1" kern="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5%</a:t>
            </a:r>
            <a:endParaRPr lang="en-IN" sz="1100" b="1" kern="0" dirty="0"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88C5D84-6690-4B72-86A2-CF444457CA70}"/>
              </a:ext>
            </a:extLst>
          </p:cNvPr>
          <p:cNvSpPr/>
          <p:nvPr/>
        </p:nvSpPr>
        <p:spPr>
          <a:xfrm>
            <a:off x="2167775" y="5064386"/>
            <a:ext cx="14035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kern="0" dirty="0">
                <a:latin typeface="Arial" panose="020B0604020202020204" pitchFamily="34" charset="0"/>
                <a:cs typeface="Arial" panose="020B0604020202020204" pitchFamily="34" charset="0"/>
              </a:rPr>
              <a:t>Re-investment in Research and Development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42AE953-FF08-481E-B347-9CB1FDDEA16F}"/>
              </a:ext>
            </a:extLst>
          </p:cNvPr>
          <p:cNvSpPr/>
          <p:nvPr/>
        </p:nvSpPr>
        <p:spPr>
          <a:xfrm>
            <a:off x="3607883" y="4474327"/>
            <a:ext cx="1485200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IN" sz="3600" b="1" kern="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4/5 </a:t>
            </a:r>
          </a:p>
          <a:p>
            <a:pPr algn="ctr">
              <a:defRPr/>
            </a:pPr>
            <a:endParaRPr lang="en-IN" sz="1100" b="1" kern="0" dirty="0"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78A18D9-8210-48CC-825B-F0B9EFFFFFB4}"/>
              </a:ext>
            </a:extLst>
          </p:cNvPr>
          <p:cNvSpPr/>
          <p:nvPr/>
        </p:nvSpPr>
        <p:spPr>
          <a:xfrm>
            <a:off x="3686634" y="5055589"/>
            <a:ext cx="140352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400" kern="0" dirty="0">
                <a:latin typeface="Arial" panose="020B0604020202020204" pitchFamily="34" charset="0"/>
                <a:cs typeface="Arial" panose="020B0604020202020204" pitchFamily="34" charset="0"/>
              </a:rPr>
              <a:t>Top technology companies engage with us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AA7DA15-5B6B-452B-AE14-6C2DCECCE2AA}"/>
              </a:ext>
            </a:extLst>
          </p:cNvPr>
          <p:cNvSpPr/>
          <p:nvPr/>
        </p:nvSpPr>
        <p:spPr>
          <a:xfrm>
            <a:off x="4902036" y="4451133"/>
            <a:ext cx="2136611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3600" b="1" kern="0" dirty="0">
                <a:latin typeface="Arial" panose="020B0604020202020204" pitchFamily="34" charset="0"/>
                <a:cs typeface="Arial" panose="020B0604020202020204" pitchFamily="34" charset="0"/>
              </a:rPr>
              <a:t>&gt;85%</a:t>
            </a:r>
          </a:p>
          <a:p>
            <a:pPr algn="ctr">
              <a:defRPr/>
            </a:pPr>
            <a:r>
              <a:rPr lang="en-US" sz="1400" kern="0" dirty="0">
                <a:latin typeface="Arial" panose="020B0604020202020204" pitchFamily="34" charset="0"/>
                <a:cs typeface="Arial" panose="020B0604020202020204" pitchFamily="34" charset="0"/>
              </a:rPr>
              <a:t>Repeat </a:t>
            </a:r>
          </a:p>
          <a:p>
            <a:pPr algn="ctr">
              <a:defRPr/>
            </a:pPr>
            <a:r>
              <a:rPr lang="en-US" sz="1400" kern="0" dirty="0"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</a:p>
        </p:txBody>
      </p:sp>
    </p:spTree>
    <p:extLst>
      <p:ext uri="{BB962C8B-B14F-4D97-AF65-F5344CB8AC3E}">
        <p14:creationId xmlns:p14="http://schemas.microsoft.com/office/powerpoint/2010/main" val="1022991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3314D-73AE-4AA0-A7D3-85E3682C0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Cutting Edge Solutions in Advanced Analytics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5887844" y="3222702"/>
            <a:ext cx="3522341" cy="501805"/>
          </a:xfrm>
          <a:prstGeom prst="line">
            <a:avLst/>
          </a:prstGeom>
          <a:ln w="212725" cmpd="sng">
            <a:gradFill>
              <a:gsLst>
                <a:gs pos="0">
                  <a:schemeClr val="tx1"/>
                </a:gs>
                <a:gs pos="87000">
                  <a:schemeClr val="accent2"/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headEnd type="oval"/>
          </a:ln>
          <a:effectLst>
            <a:softEdge rad="31750"/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9322420" y="1388724"/>
            <a:ext cx="2491038" cy="2145238"/>
          </a:xfrm>
          <a:prstGeom prst="line">
            <a:avLst/>
          </a:prstGeom>
          <a:ln w="212725" cmpd="sng">
            <a:gradFill>
              <a:gsLst>
                <a:gs pos="0">
                  <a:schemeClr val="tx1"/>
                </a:gs>
                <a:gs pos="87000">
                  <a:schemeClr val="accent2"/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headEnd type="stealth"/>
            <a:tailEnd type="arrow" w="med" len="lg"/>
          </a:ln>
          <a:effectLst>
            <a:softEdge rad="31750"/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8079338" y="2246400"/>
            <a:ext cx="2735291" cy="38099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2648518" y="3713356"/>
            <a:ext cx="3239326" cy="546411"/>
          </a:xfrm>
          <a:prstGeom prst="line">
            <a:avLst/>
          </a:prstGeom>
          <a:ln w="212725" cmpd="sng">
            <a:gradFill>
              <a:gsLst>
                <a:gs pos="0">
                  <a:schemeClr val="tx1"/>
                </a:gs>
                <a:gs pos="87000">
                  <a:schemeClr val="accent2"/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headEnd type="oval"/>
          </a:ln>
          <a:effectLst>
            <a:softEdge rad="31750"/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4675769" y="2246400"/>
            <a:ext cx="2735291" cy="38099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280524" y="2246400"/>
            <a:ext cx="2735291" cy="38099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657922" y="4270918"/>
            <a:ext cx="1990596" cy="1639228"/>
          </a:xfrm>
          <a:prstGeom prst="line">
            <a:avLst/>
          </a:prstGeom>
          <a:ln w="212725" cmpd="sng">
            <a:gradFill>
              <a:gsLst>
                <a:gs pos="0">
                  <a:schemeClr val="tx1"/>
                </a:gs>
                <a:gs pos="87000">
                  <a:schemeClr val="accent2"/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headEnd type="oval" w="sm" len="sm"/>
          </a:ln>
          <a:effectLst>
            <a:softEdge rad="31750"/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 flipV="1">
            <a:off x="1280523" y="1374728"/>
            <a:ext cx="2735291" cy="7260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  <a:rtl val="0"/>
            </a:endParaRPr>
          </a:p>
        </p:txBody>
      </p:sp>
      <p:sp>
        <p:nvSpPr>
          <p:cNvPr id="57" name="Rectangle 56"/>
          <p:cNvSpPr/>
          <p:nvPr/>
        </p:nvSpPr>
        <p:spPr>
          <a:xfrm flipV="1">
            <a:off x="4668517" y="1374728"/>
            <a:ext cx="2742543" cy="726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  <a:rtl val="0"/>
            </a:endParaRPr>
          </a:p>
        </p:txBody>
      </p:sp>
      <p:sp>
        <p:nvSpPr>
          <p:cNvPr id="58" name="Rectangle 57"/>
          <p:cNvSpPr/>
          <p:nvPr/>
        </p:nvSpPr>
        <p:spPr>
          <a:xfrm flipV="1">
            <a:off x="8075383" y="1374728"/>
            <a:ext cx="2739245" cy="72601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  <a:rtl val="0"/>
            </a:endParaRPr>
          </a:p>
        </p:txBody>
      </p:sp>
      <p:sp>
        <p:nvSpPr>
          <p:cNvPr id="59" name="Freeform 58"/>
          <p:cNvSpPr/>
          <p:nvPr/>
        </p:nvSpPr>
        <p:spPr>
          <a:xfrm>
            <a:off x="4771299" y="2345475"/>
            <a:ext cx="2560320" cy="3657600"/>
          </a:xfrm>
          <a:custGeom>
            <a:avLst/>
            <a:gdLst>
              <a:gd name="connsiteX0" fmla="*/ 0 w 2673382"/>
              <a:gd name="connsiteY0" fmla="*/ 0 h 2779673"/>
              <a:gd name="connsiteX1" fmla="*/ 2673382 w 2673382"/>
              <a:gd name="connsiteY1" fmla="*/ 0 h 2779673"/>
              <a:gd name="connsiteX2" fmla="*/ 2673382 w 2673382"/>
              <a:gd name="connsiteY2" fmla="*/ 2779673 h 2779673"/>
              <a:gd name="connsiteX3" fmla="*/ 0 w 2673382"/>
              <a:gd name="connsiteY3" fmla="*/ 2779673 h 2779673"/>
              <a:gd name="connsiteX4" fmla="*/ 0 w 2673382"/>
              <a:gd name="connsiteY4" fmla="*/ 0 h 2779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73382" h="2779673">
                <a:moveTo>
                  <a:pt x="0" y="0"/>
                </a:moveTo>
                <a:lnTo>
                  <a:pt x="2673382" y="0"/>
                </a:lnTo>
                <a:lnTo>
                  <a:pt x="2673382" y="2779673"/>
                </a:lnTo>
                <a:lnTo>
                  <a:pt x="0" y="277967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76200" tIns="76200" rIns="76200" bIns="76200" numCol="1" spcCol="1270" anchor="t" anchorCtr="0">
            <a:noAutofit/>
          </a:bodyPr>
          <a:lstStyle/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IN" sz="1400" b="1" kern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 Analysis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14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Better exploration of frequency, strength and direction of relationships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IN" sz="1400" b="1" kern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Exploratory Analysis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IN" sz="14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 in gaining deep insights from unstructured and structured data traditional methods</a:t>
            </a:r>
            <a:endPara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1400" b="1" kern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  <a:r>
              <a:rPr lang="en-US" sz="1400" kern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14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 entities, tag PoS, extract relationships, analyze sentiments</a:t>
            </a:r>
          </a:p>
        </p:txBody>
      </p:sp>
      <p:sp>
        <p:nvSpPr>
          <p:cNvPr id="60" name="Rectangle 59"/>
          <p:cNvSpPr/>
          <p:nvPr/>
        </p:nvSpPr>
        <p:spPr>
          <a:xfrm>
            <a:off x="1459433" y="1483044"/>
            <a:ext cx="2377440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Hindsight – What happened?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862739" y="1459079"/>
            <a:ext cx="2377440" cy="5909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Insight – Why did it happen?</a:t>
            </a:r>
          </a:p>
        </p:txBody>
      </p:sp>
      <p:sp>
        <p:nvSpPr>
          <p:cNvPr id="62" name="Rectangle 61"/>
          <p:cNvSpPr/>
          <p:nvPr/>
        </p:nvSpPr>
        <p:spPr>
          <a:xfrm>
            <a:off x="8258264" y="1501502"/>
            <a:ext cx="2377440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Foresight – What should we do?</a:t>
            </a:r>
          </a:p>
        </p:txBody>
      </p:sp>
      <p:sp>
        <p:nvSpPr>
          <p:cNvPr id="63" name="Freeform 62"/>
          <p:cNvSpPr/>
          <p:nvPr/>
        </p:nvSpPr>
        <p:spPr>
          <a:xfrm>
            <a:off x="8142561" y="2345475"/>
            <a:ext cx="2560320" cy="3657600"/>
          </a:xfrm>
          <a:custGeom>
            <a:avLst/>
            <a:gdLst>
              <a:gd name="connsiteX0" fmla="*/ 0 w 2673382"/>
              <a:gd name="connsiteY0" fmla="*/ 0 h 2779673"/>
              <a:gd name="connsiteX1" fmla="*/ 2673382 w 2673382"/>
              <a:gd name="connsiteY1" fmla="*/ 0 h 2779673"/>
              <a:gd name="connsiteX2" fmla="*/ 2673382 w 2673382"/>
              <a:gd name="connsiteY2" fmla="*/ 2779673 h 2779673"/>
              <a:gd name="connsiteX3" fmla="*/ 0 w 2673382"/>
              <a:gd name="connsiteY3" fmla="*/ 2779673 h 2779673"/>
              <a:gd name="connsiteX4" fmla="*/ 0 w 2673382"/>
              <a:gd name="connsiteY4" fmla="*/ 0 h 2779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73382" h="2779673">
                <a:moveTo>
                  <a:pt x="0" y="0"/>
                </a:moveTo>
                <a:lnTo>
                  <a:pt x="2673382" y="0"/>
                </a:lnTo>
                <a:lnTo>
                  <a:pt x="2673382" y="2779673"/>
                </a:lnTo>
                <a:lnTo>
                  <a:pt x="0" y="277967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76200" tIns="76200" rIns="76200" bIns="76200" numCol="1" spcCol="1270" anchor="t" anchorCtr="0">
            <a:noAutofit/>
          </a:bodyPr>
          <a:lstStyle/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IN" sz="1400" b="1" dirty="0">
                <a:solidFill>
                  <a:srgbClr val="2F3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Time Analytics 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14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Better exploration of frequency, strength and direction of relationships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IN" sz="1400" b="1" dirty="0">
                <a:solidFill>
                  <a:srgbClr val="2F3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 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 in analysing connection data for clustering/ causality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IN" sz="1400" b="1" dirty="0">
                <a:solidFill>
                  <a:srgbClr val="2F3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experience with various machine learning algorithms, including Ensemble Learning, Neural Networks, etc.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Freeform 63"/>
          <p:cNvSpPr/>
          <p:nvPr/>
        </p:nvSpPr>
        <p:spPr>
          <a:xfrm>
            <a:off x="1368358" y="2345475"/>
            <a:ext cx="2560320" cy="3657600"/>
          </a:xfrm>
          <a:custGeom>
            <a:avLst/>
            <a:gdLst>
              <a:gd name="connsiteX0" fmla="*/ 0 w 2673382"/>
              <a:gd name="connsiteY0" fmla="*/ 0 h 2779673"/>
              <a:gd name="connsiteX1" fmla="*/ 2673382 w 2673382"/>
              <a:gd name="connsiteY1" fmla="*/ 0 h 2779673"/>
              <a:gd name="connsiteX2" fmla="*/ 2673382 w 2673382"/>
              <a:gd name="connsiteY2" fmla="*/ 2779673 h 2779673"/>
              <a:gd name="connsiteX3" fmla="*/ 0 w 2673382"/>
              <a:gd name="connsiteY3" fmla="*/ 2779673 h 2779673"/>
              <a:gd name="connsiteX4" fmla="*/ 0 w 2673382"/>
              <a:gd name="connsiteY4" fmla="*/ 0 h 2779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73382" h="2779673">
                <a:moveTo>
                  <a:pt x="0" y="0"/>
                </a:moveTo>
                <a:lnTo>
                  <a:pt x="2673382" y="0"/>
                </a:lnTo>
                <a:lnTo>
                  <a:pt x="2673382" y="2779673"/>
                </a:lnTo>
                <a:lnTo>
                  <a:pt x="0" y="277967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76200" tIns="76200" rIns="76200" bIns="76200" numCol="1" spcCol="1270" anchor="t" anchorCtr="0">
            <a:noAutofit/>
          </a:bodyPr>
          <a:lstStyle/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IN" sz="1400" b="1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Acquisition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Acquiring the data from both traditional, big data and other digital sources. 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en-IN" sz="1400" b="1" kern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IN" sz="1400" b="1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Processing</a:t>
            </a: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preparation for analysis and insights, using internal, external, batch, streaming, structured, unstructured data. (On-premise and cloud based techs)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endPara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I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Reporting &amp; Visualization</a:t>
            </a:r>
            <a:endParaRPr lang="en-IN" sz="1400" b="1" kern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dashboards and reports for a business-focused audience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lvl="1" indent="-114300" defTabSz="6223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en-US" sz="1400" kern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742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34936-17BC-410A-8206-9E46E8DDCA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Our ETL Capabilities</a:t>
            </a:r>
          </a:p>
        </p:txBody>
      </p:sp>
    </p:spTree>
    <p:extLst>
      <p:ext uri="{BB962C8B-B14F-4D97-AF65-F5344CB8AC3E}">
        <p14:creationId xmlns:p14="http://schemas.microsoft.com/office/powerpoint/2010/main" val="2117466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3314D-73AE-4AA0-A7D3-85E3682C0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Our ETL Capabilities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91D84F4-CAE7-4EC4-B599-37B07CEEEE49}"/>
              </a:ext>
            </a:extLst>
          </p:cNvPr>
          <p:cNvSpPr/>
          <p:nvPr/>
        </p:nvSpPr>
        <p:spPr>
          <a:xfrm>
            <a:off x="197856" y="765111"/>
            <a:ext cx="11746765" cy="800378"/>
          </a:xfrm>
          <a:prstGeom prst="roundRect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build complex data layers for BI Self Service team on top of the existing Cognos platform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help BI Self Service team by increasing their Analytics capabilities through Data Modeling and User Training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1EEA1B-1DDE-734E-9807-4420970DFF9D}"/>
              </a:ext>
            </a:extLst>
          </p:cNvPr>
          <p:cNvSpPr txBox="1"/>
          <p:nvPr/>
        </p:nvSpPr>
        <p:spPr>
          <a:xfrm>
            <a:off x="390259" y="591813"/>
            <a:ext cx="1479892" cy="307777"/>
          </a:xfrm>
          <a:prstGeom prst="rect">
            <a:avLst/>
          </a:prstGeom>
          <a:solidFill>
            <a:schemeClr val="accent6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Business Needs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9D51E76-8F24-43D8-9847-6D46377908EA}"/>
              </a:ext>
            </a:extLst>
          </p:cNvPr>
          <p:cNvSpPr txBox="1"/>
          <p:nvPr/>
        </p:nvSpPr>
        <p:spPr>
          <a:xfrm>
            <a:off x="2847522" y="1607664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Extract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41AB3BD-4846-4BED-8F65-15565421E420}"/>
              </a:ext>
            </a:extLst>
          </p:cNvPr>
          <p:cNvSpPr txBox="1"/>
          <p:nvPr/>
        </p:nvSpPr>
        <p:spPr>
          <a:xfrm>
            <a:off x="6083103" y="1607664"/>
            <a:ext cx="1313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Transform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DDC5CD9-A4C9-4176-90CA-11F6BDC178AA}"/>
              </a:ext>
            </a:extLst>
          </p:cNvPr>
          <p:cNvSpPr txBox="1"/>
          <p:nvPr/>
        </p:nvSpPr>
        <p:spPr>
          <a:xfrm>
            <a:off x="10304505" y="1607664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Load</a:t>
            </a:r>
          </a:p>
        </p:txBody>
      </p:sp>
      <p:sp>
        <p:nvSpPr>
          <p:cNvPr id="98" name="Right Arrow 7">
            <a:extLst>
              <a:ext uri="{FF2B5EF4-FFF2-40B4-BE49-F238E27FC236}">
                <a16:creationId xmlns:a16="http://schemas.microsoft.com/office/drawing/2014/main" id="{F8D791C4-CF6E-4F8D-9229-0099D8C43B00}"/>
              </a:ext>
            </a:extLst>
          </p:cNvPr>
          <p:cNvSpPr/>
          <p:nvPr/>
        </p:nvSpPr>
        <p:spPr>
          <a:xfrm>
            <a:off x="1870151" y="1866662"/>
            <a:ext cx="10000343" cy="304800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DC5309B2-6744-47F6-B929-1D3FF595BB30}"/>
              </a:ext>
            </a:extLst>
          </p:cNvPr>
          <p:cNvSpPr txBox="1"/>
          <p:nvPr/>
        </p:nvSpPr>
        <p:spPr>
          <a:xfrm>
            <a:off x="2251196" y="2164499"/>
            <a:ext cx="2159584" cy="461665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The process of extracting the data from Multiple sources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891EFED-FE7F-457F-AD04-FCA6F6B8BFC9}"/>
              </a:ext>
            </a:extLst>
          </p:cNvPr>
          <p:cNvSpPr txBox="1"/>
          <p:nvPr/>
        </p:nvSpPr>
        <p:spPr>
          <a:xfrm>
            <a:off x="5773877" y="2164499"/>
            <a:ext cx="1931699" cy="461665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Transform the extracted data to required format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7738569-CA6A-4E52-A49E-23BDE6B50334}"/>
              </a:ext>
            </a:extLst>
          </p:cNvPr>
          <p:cNvSpPr txBox="1"/>
          <p:nvPr/>
        </p:nvSpPr>
        <p:spPr>
          <a:xfrm>
            <a:off x="9335566" y="2164499"/>
            <a:ext cx="2302840" cy="461665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Load the transformed data to a common destination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F92AC5A-1443-4B06-8039-381186CEA55D}"/>
              </a:ext>
            </a:extLst>
          </p:cNvPr>
          <p:cNvSpPr/>
          <p:nvPr/>
        </p:nvSpPr>
        <p:spPr>
          <a:xfrm>
            <a:off x="325276" y="1822158"/>
            <a:ext cx="1429969" cy="46166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4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Methodology</a:t>
            </a:r>
          </a:p>
          <a:p>
            <a:r>
              <a:rPr lang="en-IN" sz="14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ETL Process</a:t>
            </a:r>
          </a:p>
        </p:txBody>
      </p:sp>
      <p:sp>
        <p:nvSpPr>
          <p:cNvPr id="103" name="Rounded Rectangle 13">
            <a:extLst>
              <a:ext uri="{FF2B5EF4-FFF2-40B4-BE49-F238E27FC236}">
                <a16:creationId xmlns:a16="http://schemas.microsoft.com/office/drawing/2014/main" id="{1563CBF0-38EE-4437-9372-143C2F669D5F}"/>
              </a:ext>
            </a:extLst>
          </p:cNvPr>
          <p:cNvSpPr/>
          <p:nvPr/>
        </p:nvSpPr>
        <p:spPr>
          <a:xfrm>
            <a:off x="197855" y="2781289"/>
            <a:ext cx="3296256" cy="2153284"/>
          </a:xfrm>
          <a:prstGeom prst="roundRect">
            <a:avLst>
              <a:gd name="adj" fmla="val 8966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2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Modeling</a:t>
            </a:r>
          </a:p>
          <a:p>
            <a:pPr algn="ctr"/>
            <a:endParaRPr lang="en-IN" sz="1200" b="1" dirty="0"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  <a:p>
            <a:pPr algn="ctr"/>
            <a:r>
              <a:rPr lang="en-IN" sz="12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Logical Data Modeling : </a:t>
            </a:r>
            <a:r>
              <a:rPr lang="en-IN" sz="12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Model with complete entity-relationship structure of the target</a:t>
            </a:r>
            <a:endParaRPr lang="en-IN" sz="1200" b="1" dirty="0"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  <a:p>
            <a:pPr algn="ctr"/>
            <a:r>
              <a:rPr lang="en-IN" sz="12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Physical Data Modeling : </a:t>
            </a:r>
            <a:r>
              <a:rPr lang="en-IN" sz="12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Model with proper table structure, their relationship and data constraints</a:t>
            </a:r>
          </a:p>
          <a:p>
            <a:pPr algn="ctr"/>
            <a:endParaRPr lang="en-IN" sz="1200" b="1" dirty="0"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  <a:p>
            <a:pPr algn="ctr"/>
            <a:r>
              <a:rPr lang="en-IN" sz="12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Tables are to be structured in physical modelling considering the data integrity</a:t>
            </a:r>
            <a:r>
              <a:rPr lang="en-IN" sz="12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AE836D5-A688-4867-B210-8E4AAD739F6E}"/>
              </a:ext>
            </a:extLst>
          </p:cNvPr>
          <p:cNvGrpSpPr/>
          <p:nvPr/>
        </p:nvGrpSpPr>
        <p:grpSpPr>
          <a:xfrm>
            <a:off x="183566" y="4973392"/>
            <a:ext cx="3296257" cy="1539264"/>
            <a:chOff x="2940772" y="4926842"/>
            <a:chExt cx="3296256" cy="1555845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57CC30F5-EF04-4D2B-B89F-B16DAF628343}"/>
                </a:ext>
              </a:extLst>
            </p:cNvPr>
            <p:cNvSpPr/>
            <p:nvPr/>
          </p:nvSpPr>
          <p:spPr>
            <a:xfrm>
              <a:off x="2940772" y="4926842"/>
              <a:ext cx="3296256" cy="155584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24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6" name="Rounded Rectangle 53">
              <a:extLst>
                <a:ext uri="{FF2B5EF4-FFF2-40B4-BE49-F238E27FC236}">
                  <a16:creationId xmlns:a16="http://schemas.microsoft.com/office/drawing/2014/main" id="{9E37C130-B976-4D9C-9CEA-E82433128C81}"/>
                </a:ext>
              </a:extLst>
            </p:cNvPr>
            <p:cNvSpPr/>
            <p:nvPr/>
          </p:nvSpPr>
          <p:spPr>
            <a:xfrm>
              <a:off x="3070746" y="5017582"/>
              <a:ext cx="3002508" cy="359634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sz="1200" b="1" dirty="0"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L0 – Staging Tables </a:t>
              </a:r>
              <a:r>
                <a:rPr lang="en-IN" sz="1050" dirty="0"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(Temporary tables used for loading tables in L1 and L2 layers)</a:t>
              </a:r>
            </a:p>
          </p:txBody>
        </p:sp>
        <p:sp>
          <p:nvSpPr>
            <p:cNvPr id="107" name="Rounded Rectangle 54">
              <a:extLst>
                <a:ext uri="{FF2B5EF4-FFF2-40B4-BE49-F238E27FC236}">
                  <a16:creationId xmlns:a16="http://schemas.microsoft.com/office/drawing/2014/main" id="{A54FE725-8241-4C7F-AAD8-468D86B6EB9C}"/>
                </a:ext>
              </a:extLst>
            </p:cNvPr>
            <p:cNvSpPr/>
            <p:nvPr/>
          </p:nvSpPr>
          <p:spPr>
            <a:xfrm>
              <a:off x="3073998" y="5467956"/>
              <a:ext cx="3002508" cy="409701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2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sz="1200" b="1" dirty="0"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L1 – Fact Tables </a:t>
              </a:r>
              <a:r>
                <a:rPr lang="en-IN" sz="1050" dirty="0"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(Tables with detailed dimensional data)</a:t>
              </a:r>
            </a:p>
            <a:p>
              <a:pPr algn="ctr"/>
              <a:endParaRPr lang="en-IN" sz="105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8" name="Rounded Rectangle 55">
              <a:extLst>
                <a:ext uri="{FF2B5EF4-FFF2-40B4-BE49-F238E27FC236}">
                  <a16:creationId xmlns:a16="http://schemas.microsoft.com/office/drawing/2014/main" id="{D9027F06-C037-42D0-AE9D-454E50E0E48B}"/>
                </a:ext>
              </a:extLst>
            </p:cNvPr>
            <p:cNvSpPr/>
            <p:nvPr/>
          </p:nvSpPr>
          <p:spPr>
            <a:xfrm>
              <a:off x="3073998" y="5968397"/>
              <a:ext cx="3002508" cy="402843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2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sz="1200" b="1" dirty="0"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L2 – Reporting Tables </a:t>
              </a:r>
              <a:r>
                <a:rPr lang="en-IN" sz="1050" dirty="0"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(Aggregated fact tables built on top of L1 tables)</a:t>
              </a:r>
            </a:p>
            <a:p>
              <a:pPr algn="ctr"/>
              <a:endParaRPr lang="en-IN" sz="105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58003D66-FFF4-4A7C-89C1-73EDB669FA7E}"/>
              </a:ext>
            </a:extLst>
          </p:cNvPr>
          <p:cNvCxnSpPr>
            <a:cxnSpLocks/>
          </p:cNvCxnSpPr>
          <p:nvPr/>
        </p:nvCxnSpPr>
        <p:spPr>
          <a:xfrm>
            <a:off x="3632110" y="2781289"/>
            <a:ext cx="25470" cy="3949414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" descr="Image result for data cleaning icon">
            <a:extLst>
              <a:ext uri="{FF2B5EF4-FFF2-40B4-BE49-F238E27FC236}">
                <a16:creationId xmlns:a16="http://schemas.microsoft.com/office/drawing/2014/main" id="{8886909B-A604-4E4C-B728-3689FD6A1C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6432" y="3237966"/>
            <a:ext cx="1196648" cy="863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E6BD024C-55BD-4883-AA32-25ED7AB8E777}"/>
              </a:ext>
            </a:extLst>
          </p:cNvPr>
          <p:cNvSpPr txBox="1"/>
          <p:nvPr/>
        </p:nvSpPr>
        <p:spPr>
          <a:xfrm>
            <a:off x="3777386" y="4613650"/>
            <a:ext cx="79330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Sources</a:t>
            </a:r>
            <a:r>
              <a:rPr lang="en-IN" sz="14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 : Data from multiple platform which are to be sourced.</a:t>
            </a:r>
          </a:p>
          <a:p>
            <a:r>
              <a:rPr lang="en-IN" sz="14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Cleansing</a:t>
            </a:r>
            <a:r>
              <a:rPr lang="en-IN" sz="14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 : Improper and duplicate records should be cleaned.</a:t>
            </a:r>
          </a:p>
          <a:p>
            <a:r>
              <a:rPr lang="en-IN" sz="14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Processing (ETL)</a:t>
            </a:r>
            <a:r>
              <a:rPr lang="en-IN" sz="14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 : Cleaned data from various sourced are extracted and loaded into the target data mart.</a:t>
            </a:r>
          </a:p>
          <a:p>
            <a:r>
              <a:rPr lang="en-IN" sz="14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Mart</a:t>
            </a:r>
            <a:r>
              <a:rPr lang="en-IN" sz="14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 : All the required data are sourced to target data mart ready to use in a efficient manner.</a:t>
            </a:r>
          </a:p>
          <a:p>
            <a:r>
              <a:rPr lang="en-IN" sz="14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Reporting/ Visualisation</a:t>
            </a:r>
            <a:r>
              <a:rPr lang="en-IN" sz="14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 : Reporting, Visualisation and Analysis could be performed easily through the data mart.</a:t>
            </a:r>
          </a:p>
          <a:p>
            <a:r>
              <a:rPr lang="en-IN" sz="14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Scheduling</a:t>
            </a:r>
            <a:r>
              <a:rPr lang="en-IN" sz="1400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 : All the process could be automated to execute the ETL.</a:t>
            </a:r>
          </a:p>
        </p:txBody>
      </p:sp>
      <p:sp>
        <p:nvSpPr>
          <p:cNvPr id="112" name="Rounded Rectangle 16">
            <a:extLst>
              <a:ext uri="{FF2B5EF4-FFF2-40B4-BE49-F238E27FC236}">
                <a16:creationId xmlns:a16="http://schemas.microsoft.com/office/drawing/2014/main" id="{CCF96760-B490-482F-883F-9A9D67C7E671}"/>
              </a:ext>
            </a:extLst>
          </p:cNvPr>
          <p:cNvSpPr/>
          <p:nvPr/>
        </p:nvSpPr>
        <p:spPr>
          <a:xfrm>
            <a:off x="3752787" y="4190350"/>
            <a:ext cx="7990357" cy="34866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                   </a:t>
            </a:r>
            <a:r>
              <a:rPr lang="en-IN" sz="1200" b="1" dirty="0"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Scheduling &amp; Automation</a:t>
            </a:r>
          </a:p>
        </p:txBody>
      </p:sp>
      <p:pic>
        <p:nvPicPr>
          <p:cNvPr id="113" name="Picture 12" descr="Image result for scheduling icons">
            <a:extLst>
              <a:ext uri="{FF2B5EF4-FFF2-40B4-BE49-F238E27FC236}">
                <a16:creationId xmlns:a16="http://schemas.microsoft.com/office/drawing/2014/main" id="{4261D5BD-F863-4D6F-895D-7D5D9DE7D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210" y="4232357"/>
            <a:ext cx="335293" cy="33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Group 113">
            <a:extLst>
              <a:ext uri="{FF2B5EF4-FFF2-40B4-BE49-F238E27FC236}">
                <a16:creationId xmlns:a16="http://schemas.microsoft.com/office/drawing/2014/main" id="{FB68A33E-6BC5-4419-BB1D-2B417671AFCC}"/>
              </a:ext>
            </a:extLst>
          </p:cNvPr>
          <p:cNvGrpSpPr/>
          <p:nvPr/>
        </p:nvGrpSpPr>
        <p:grpSpPr>
          <a:xfrm>
            <a:off x="3825975" y="3290690"/>
            <a:ext cx="836450" cy="837585"/>
            <a:chOff x="562137" y="3742516"/>
            <a:chExt cx="836450" cy="837585"/>
          </a:xfrm>
        </p:grpSpPr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DA599F6E-1EB2-4893-BC57-03726F8E0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duotone>
                <a:prstClr val="black"/>
                <a:srgbClr val="767171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9889" y="3742516"/>
              <a:ext cx="398698" cy="398698"/>
            </a:xfrm>
            <a:prstGeom prst="rect">
              <a:avLst/>
            </a:prstGeom>
          </p:spPr>
        </p:pic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B28CAC07-3913-4B9C-B70D-F00816C9D9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duotone>
                <a:prstClr val="black"/>
                <a:srgbClr val="767171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9889" y="4181403"/>
              <a:ext cx="398698" cy="398698"/>
            </a:xfrm>
            <a:prstGeom prst="rect">
              <a:avLst/>
            </a:prstGeom>
          </p:spPr>
        </p:pic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DFA9BD31-3801-4816-A75A-1B4774982364}"/>
                </a:ext>
              </a:extLst>
            </p:cNvPr>
            <p:cNvGrpSpPr/>
            <p:nvPr/>
          </p:nvGrpSpPr>
          <p:grpSpPr>
            <a:xfrm>
              <a:off x="562137" y="3742516"/>
              <a:ext cx="398698" cy="837585"/>
              <a:chOff x="999889" y="2864742"/>
              <a:chExt cx="398698" cy="837585"/>
            </a:xfrm>
          </p:grpSpPr>
          <p:pic>
            <p:nvPicPr>
              <p:cNvPr id="120" name="Picture 119">
                <a:extLst>
                  <a:ext uri="{FF2B5EF4-FFF2-40B4-BE49-F238E27FC236}">
                    <a16:creationId xmlns:a16="http://schemas.microsoft.com/office/drawing/2014/main" id="{FCE7E7C6-EC26-490D-887D-47AEF3BE69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prstClr val="black"/>
                  <a:srgbClr val="767171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9889" y="2864742"/>
                <a:ext cx="398698" cy="398698"/>
              </a:xfrm>
              <a:prstGeom prst="rect">
                <a:avLst/>
              </a:prstGeom>
            </p:spPr>
          </p:pic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675E7281-A599-4382-897E-D4B99A654C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duotone>
                  <a:prstClr val="black"/>
                  <a:srgbClr val="767171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9889" y="3303629"/>
                <a:ext cx="398698" cy="398698"/>
              </a:xfrm>
              <a:prstGeom prst="rect">
                <a:avLst/>
              </a:prstGeom>
            </p:spPr>
          </p:pic>
          <p:pic>
            <p:nvPicPr>
              <p:cNvPr id="122" name="Picture 121">
                <a:extLst>
                  <a:ext uri="{FF2B5EF4-FFF2-40B4-BE49-F238E27FC236}">
                    <a16:creationId xmlns:a16="http://schemas.microsoft.com/office/drawing/2014/main" id="{668A2853-338D-4758-990F-B5AF00A6E2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duotone>
                  <a:prstClr val="black"/>
                  <a:srgbClr val="767171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2294" y="3028271"/>
                <a:ext cx="207985" cy="221851"/>
              </a:xfrm>
              <a:prstGeom prst="rect">
                <a:avLst/>
              </a:prstGeom>
            </p:spPr>
          </p:pic>
          <p:pic>
            <p:nvPicPr>
              <p:cNvPr id="123" name="Picture 122">
                <a:extLst>
                  <a:ext uri="{FF2B5EF4-FFF2-40B4-BE49-F238E27FC236}">
                    <a16:creationId xmlns:a16="http://schemas.microsoft.com/office/drawing/2014/main" id="{62BAF79E-03BD-4A86-A8FD-605EB29A64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duotone>
                  <a:prstClr val="black"/>
                  <a:srgbClr val="767171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0146" y="3464009"/>
                <a:ext cx="207985" cy="221851"/>
              </a:xfrm>
              <a:prstGeom prst="rect">
                <a:avLst/>
              </a:prstGeom>
            </p:spPr>
          </p:pic>
        </p:grpSp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73AA5D67-B259-41C0-86C1-8A3394F30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duotone>
                <a:prstClr val="black"/>
                <a:srgbClr val="767171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7998" y="3886868"/>
              <a:ext cx="207985" cy="221851"/>
            </a:xfrm>
            <a:prstGeom prst="rect">
              <a:avLst/>
            </a:prstGeom>
          </p:spPr>
        </p:pic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8EF04704-66B2-4B30-8179-60C7007886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duotone>
                <a:prstClr val="black"/>
                <a:srgbClr val="767171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850" y="4335484"/>
              <a:ext cx="207985" cy="221851"/>
            </a:xfrm>
            <a:prstGeom prst="rect">
              <a:avLst/>
            </a:prstGeom>
          </p:spPr>
        </p:pic>
      </p:grpSp>
      <p:pic>
        <p:nvPicPr>
          <p:cNvPr id="124" name="Picture 6" descr="https://s-media-cache-ak0.pinimg.com/736x/d1/b5/6e/d1b56ed7ac62b7fb5c6906fbeafd9396.jpg">
            <a:extLst>
              <a:ext uri="{FF2B5EF4-FFF2-40B4-BE49-F238E27FC236}">
                <a16:creationId xmlns:a16="http://schemas.microsoft.com/office/drawing/2014/main" id="{86D07A24-D9EC-4AC6-A01B-FCC5B62BA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rgbClr val="767171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150" y="3093049"/>
            <a:ext cx="1525668" cy="1075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9E81F42E-EBB6-4E99-BF7E-BD426D8B414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duotone>
              <a:prstClr val="black"/>
              <a:srgbClr val="767171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5565" y="3290690"/>
            <a:ext cx="706320" cy="706320"/>
          </a:xfrm>
          <a:prstGeom prst="rect">
            <a:avLst/>
          </a:prstGeom>
        </p:spPr>
      </p:pic>
      <p:pic>
        <p:nvPicPr>
          <p:cNvPr id="126" name="Picture 8" descr="https://apandre.files.wordpress.com/2011/08/tableaudashboard2.jpg">
            <a:extLst>
              <a:ext uri="{FF2B5EF4-FFF2-40B4-BE49-F238E27FC236}">
                <a16:creationId xmlns:a16="http://schemas.microsoft.com/office/drawing/2014/main" id="{293C7EC2-FDD9-4126-8E00-03C4A786B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duotone>
              <a:srgbClr val="7F7F7F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8964" y="3150396"/>
            <a:ext cx="1250346" cy="1014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Isosceles Triangle 126">
            <a:extLst>
              <a:ext uri="{FF2B5EF4-FFF2-40B4-BE49-F238E27FC236}">
                <a16:creationId xmlns:a16="http://schemas.microsoft.com/office/drawing/2014/main" id="{89883F2C-F5E7-4BAD-B365-237449571DE9}"/>
              </a:ext>
            </a:extLst>
          </p:cNvPr>
          <p:cNvSpPr/>
          <p:nvPr/>
        </p:nvSpPr>
        <p:spPr>
          <a:xfrm rot="5400000">
            <a:off x="4504308" y="3583133"/>
            <a:ext cx="703715" cy="194524"/>
          </a:xfrm>
          <a:prstGeom prst="triangle">
            <a:avLst/>
          </a:prstGeom>
          <a:solidFill>
            <a:srgbClr val="378D7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Isosceles Triangle 127">
            <a:extLst>
              <a:ext uri="{FF2B5EF4-FFF2-40B4-BE49-F238E27FC236}">
                <a16:creationId xmlns:a16="http://schemas.microsoft.com/office/drawing/2014/main" id="{D85F7946-8F83-4304-AD34-77451AC2231A}"/>
              </a:ext>
            </a:extLst>
          </p:cNvPr>
          <p:cNvSpPr/>
          <p:nvPr/>
        </p:nvSpPr>
        <p:spPr>
          <a:xfrm rot="5400000">
            <a:off x="5925935" y="3583134"/>
            <a:ext cx="703715" cy="194524"/>
          </a:xfrm>
          <a:prstGeom prst="triangle">
            <a:avLst/>
          </a:prstGeom>
          <a:solidFill>
            <a:srgbClr val="378D7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Isosceles Triangle 128">
            <a:extLst>
              <a:ext uri="{FF2B5EF4-FFF2-40B4-BE49-F238E27FC236}">
                <a16:creationId xmlns:a16="http://schemas.microsoft.com/office/drawing/2014/main" id="{E430CA4E-D788-4E87-AE19-438F556F5E15}"/>
              </a:ext>
            </a:extLst>
          </p:cNvPr>
          <p:cNvSpPr/>
          <p:nvPr/>
        </p:nvSpPr>
        <p:spPr>
          <a:xfrm rot="5400000">
            <a:off x="7198153" y="3583133"/>
            <a:ext cx="703715" cy="194524"/>
          </a:xfrm>
          <a:prstGeom prst="triangle">
            <a:avLst/>
          </a:prstGeom>
          <a:solidFill>
            <a:srgbClr val="378D7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Isosceles Triangle 129">
            <a:extLst>
              <a:ext uri="{FF2B5EF4-FFF2-40B4-BE49-F238E27FC236}">
                <a16:creationId xmlns:a16="http://schemas.microsoft.com/office/drawing/2014/main" id="{8944B0BF-6CF3-430D-B88A-090D113C131A}"/>
              </a:ext>
            </a:extLst>
          </p:cNvPr>
          <p:cNvSpPr/>
          <p:nvPr/>
        </p:nvSpPr>
        <p:spPr>
          <a:xfrm rot="5400000">
            <a:off x="8720541" y="3583133"/>
            <a:ext cx="703715" cy="194524"/>
          </a:xfrm>
          <a:prstGeom prst="triangle">
            <a:avLst/>
          </a:prstGeom>
          <a:solidFill>
            <a:srgbClr val="378D7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Isosceles Triangle 130">
            <a:extLst>
              <a:ext uri="{FF2B5EF4-FFF2-40B4-BE49-F238E27FC236}">
                <a16:creationId xmlns:a16="http://schemas.microsoft.com/office/drawing/2014/main" id="{3AABEA01-8606-42FB-8CAC-054B1329B19D}"/>
              </a:ext>
            </a:extLst>
          </p:cNvPr>
          <p:cNvSpPr/>
          <p:nvPr/>
        </p:nvSpPr>
        <p:spPr>
          <a:xfrm rot="5400000">
            <a:off x="9876791" y="3583133"/>
            <a:ext cx="703715" cy="194524"/>
          </a:xfrm>
          <a:prstGeom prst="triangle">
            <a:avLst/>
          </a:prstGeom>
          <a:solidFill>
            <a:srgbClr val="378D7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2" name="Picture 4" descr="Image result for testing icon">
            <a:extLst>
              <a:ext uri="{FF2B5EF4-FFF2-40B4-BE49-F238E27FC236}">
                <a16:creationId xmlns:a16="http://schemas.microsoft.com/office/drawing/2014/main" id="{F9923992-19A2-4E26-9B64-7190CA439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484" y="3140482"/>
            <a:ext cx="980843" cy="980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81BE6756-1556-4D17-AB3B-2D83ACD7BB7C}"/>
              </a:ext>
            </a:extLst>
          </p:cNvPr>
          <p:cNvSpPr txBox="1"/>
          <p:nvPr/>
        </p:nvSpPr>
        <p:spPr>
          <a:xfrm>
            <a:off x="3846648" y="2699697"/>
            <a:ext cx="8035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Sources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FA89F088-1A07-41FA-B456-31A74617F69C}"/>
              </a:ext>
            </a:extLst>
          </p:cNvPr>
          <p:cNvSpPr txBox="1"/>
          <p:nvPr/>
        </p:nvSpPr>
        <p:spPr>
          <a:xfrm>
            <a:off x="5058408" y="2716558"/>
            <a:ext cx="909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Validation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568821A-89F7-4C66-88EE-81E06C79E9A9}"/>
              </a:ext>
            </a:extLst>
          </p:cNvPr>
          <p:cNvSpPr txBox="1"/>
          <p:nvPr/>
        </p:nvSpPr>
        <p:spPr>
          <a:xfrm>
            <a:off x="6242731" y="2711732"/>
            <a:ext cx="1056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Cleansing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5DF93755-75EA-48CD-B1D2-F7F7EB3AC4A4}"/>
              </a:ext>
            </a:extLst>
          </p:cNvPr>
          <p:cNvSpPr txBox="1"/>
          <p:nvPr/>
        </p:nvSpPr>
        <p:spPr>
          <a:xfrm>
            <a:off x="7739591" y="2700648"/>
            <a:ext cx="101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Processing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57CD7D2-9E85-441B-AD3D-178C93516210}"/>
              </a:ext>
            </a:extLst>
          </p:cNvPr>
          <p:cNvSpPr txBox="1"/>
          <p:nvPr/>
        </p:nvSpPr>
        <p:spPr>
          <a:xfrm>
            <a:off x="9221846" y="2781289"/>
            <a:ext cx="909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Mart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CF81CF8-5415-4AD2-9B32-99A099024DDD}"/>
              </a:ext>
            </a:extLst>
          </p:cNvPr>
          <p:cNvSpPr txBox="1"/>
          <p:nvPr/>
        </p:nvSpPr>
        <p:spPr>
          <a:xfrm>
            <a:off x="10458964" y="2673789"/>
            <a:ext cx="1141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849666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34936-17BC-410A-8206-9E46E8DDCA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Effort Estimation</a:t>
            </a:r>
          </a:p>
        </p:txBody>
      </p:sp>
    </p:spTree>
    <p:extLst>
      <p:ext uri="{BB962C8B-B14F-4D97-AF65-F5344CB8AC3E}">
        <p14:creationId xmlns:p14="http://schemas.microsoft.com/office/powerpoint/2010/main" val="783035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Effort Estimation &amp; Governance Structure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4816799" y="894715"/>
            <a:ext cx="3913520" cy="3607945"/>
          </a:xfrm>
          <a:prstGeom prst="rect">
            <a:avLst/>
          </a:prstGeom>
          <a:noFill/>
          <a:ln w="12700">
            <a:solidFill>
              <a:srgbClr val="7F7F7F">
                <a:lumMod val="60000"/>
                <a:lumOff val="40000"/>
              </a:srgbClr>
            </a:solidFill>
            <a:prstDash val="dash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en-US" kern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9078405" y="883216"/>
            <a:ext cx="2204371" cy="4822256"/>
          </a:xfrm>
          <a:prstGeom prst="rect">
            <a:avLst/>
          </a:prstGeom>
          <a:noFill/>
          <a:ln w="9525">
            <a:solidFill>
              <a:srgbClr val="002060"/>
            </a:solidFill>
            <a:prstDash val="dash"/>
            <a:round/>
            <a:headEnd/>
            <a:tailEnd/>
          </a:ln>
        </p:spPr>
        <p:txBody>
          <a:bodyPr rtlCol="0" anchor="ctr"/>
          <a:lstStyle/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6799" y="1097775"/>
            <a:ext cx="2028825" cy="680989"/>
          </a:xfrm>
          <a:prstGeom prst="rect">
            <a:avLst/>
          </a:prstGeom>
        </p:spPr>
      </p:pic>
      <p:sp>
        <p:nvSpPr>
          <p:cNvPr id="6" name="Rectangle 18"/>
          <p:cNvSpPr>
            <a:spLocks noChangeArrowheads="1"/>
          </p:cNvSpPr>
          <p:nvPr/>
        </p:nvSpPr>
        <p:spPr bwMode="auto">
          <a:xfrm>
            <a:off x="5453087" y="1263730"/>
            <a:ext cx="916649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just">
              <a:defRPr/>
            </a:pP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Client</a:t>
            </a:r>
            <a:endParaRPr lang="en-US" sz="1200" dirty="0">
              <a:solidFill>
                <a:prstClr val="black"/>
              </a:solidFill>
              <a:latin typeface="Arial" panose="020B0604020202020204" pitchFamily="34" charset="0"/>
              <a:ea typeface="Times New Roman" pitchFamily="18" charset="0"/>
              <a:cs typeface="Arial" panose="020B0604020202020204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775527" y="1092296"/>
            <a:ext cx="1986027" cy="680989"/>
            <a:chOff x="2389790" y="2224767"/>
            <a:chExt cx="1986027" cy="68098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 cstate="screen">
              <a:duotone>
                <a:prstClr val="black"/>
                <a:srgbClr val="2F3542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749"/>
            <a:stretch/>
          </p:blipFill>
          <p:spPr>
            <a:xfrm>
              <a:off x="2389790" y="2224767"/>
              <a:ext cx="1899821" cy="680989"/>
            </a:xfrm>
            <a:prstGeom prst="rect">
              <a:avLst/>
            </a:prstGeom>
          </p:spPr>
        </p:pic>
        <p:sp>
          <p:nvSpPr>
            <p:cNvPr id="9" name="Rectangle 18"/>
            <p:cNvSpPr>
              <a:spLocks noChangeArrowheads="1"/>
            </p:cNvSpPr>
            <p:nvPr/>
          </p:nvSpPr>
          <p:spPr bwMode="auto">
            <a:xfrm>
              <a:off x="3045486" y="2333268"/>
              <a:ext cx="133033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sz="1200" b="1" kern="0" dirty="0">
                  <a:solidFill>
                    <a:srgbClr val="000000"/>
                  </a:solidFill>
                  <a:latin typeface="Arial" panose="020B0604020202020204" pitchFamily="34" charset="0"/>
                  <a:ea typeface="Times New Roman" pitchFamily="18" charset="0"/>
                  <a:cs typeface="Arial" panose="020B0604020202020204" pitchFamily="34" charset="0"/>
                </a:rPr>
                <a:t>LATENTVIEW ONSHORE TEAM</a:t>
              </a:r>
              <a:endParaRPr lang="en-US" sz="1200" kern="0" dirty="0">
                <a:solidFill>
                  <a:prstClr val="black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386" y="1052021"/>
            <a:ext cx="2024339" cy="857249"/>
          </a:xfrm>
          <a:prstGeom prst="rect">
            <a:avLst/>
          </a:prstGeom>
        </p:spPr>
      </p:pic>
      <p:sp>
        <p:nvSpPr>
          <p:cNvPr id="11" name="Rectangle 18"/>
          <p:cNvSpPr>
            <a:spLocks noChangeArrowheads="1"/>
          </p:cNvSpPr>
          <p:nvPr/>
        </p:nvSpPr>
        <p:spPr bwMode="auto">
          <a:xfrm>
            <a:off x="9644109" y="1246773"/>
            <a:ext cx="150316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LATENTVIEW OFFSHORE TEAM</a:t>
            </a:r>
            <a:endParaRPr lang="en-US" sz="1200" dirty="0">
              <a:solidFill>
                <a:prstClr val="black"/>
              </a:solidFill>
              <a:latin typeface="Arial" panose="020B0604020202020204" pitchFamily="34" charset="0"/>
              <a:ea typeface="Times New Roman" pitchFamily="18" charset="0"/>
              <a:cs typeface="Arial" panose="020B0604020202020204" pitchFamily="34" charset="0"/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9970382" y="4330028"/>
            <a:ext cx="833562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TEAM LEADS</a:t>
            </a:r>
            <a:endParaRPr lang="en-US" sz="1000" dirty="0">
              <a:solidFill>
                <a:prstClr val="black"/>
              </a:solidFill>
              <a:latin typeface="Arial" panose="020B0604020202020204" pitchFamily="34" charset="0"/>
              <a:ea typeface="Times New Roman" pitchFamily="18" charset="0"/>
              <a:cs typeface="Arial" panose="020B0604020202020204" pitchFamily="34" charset="0"/>
            </a:endParaRPr>
          </a:p>
        </p:txBody>
      </p:sp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9451326" y="5125837"/>
            <a:ext cx="690895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DATA </a:t>
            </a:r>
          </a:p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ANALYSTS</a:t>
            </a:r>
            <a:endParaRPr lang="en-US" sz="1000" dirty="0">
              <a:solidFill>
                <a:prstClr val="black"/>
              </a:solidFill>
              <a:latin typeface="Arial" panose="020B0604020202020204" pitchFamily="34" charset="0"/>
              <a:ea typeface="Times New Roman" pitchFamily="18" charset="0"/>
              <a:cs typeface="Arial" panose="020B0604020202020204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483557" y="4572652"/>
            <a:ext cx="602253" cy="559047"/>
            <a:chOff x="4281520" y="3869167"/>
            <a:chExt cx="819048" cy="791869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0" r="96512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281520" y="3869167"/>
              <a:ext cx="819048" cy="791869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7">
              <a:grayscl/>
            </a:blip>
            <a:stretch>
              <a:fillRect/>
            </a:stretch>
          </p:blipFill>
          <p:spPr>
            <a:xfrm>
              <a:off x="4345915" y="3941581"/>
              <a:ext cx="152400" cy="1143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>
              <a:grayscl/>
            </a:blip>
            <a:stretch>
              <a:fillRect/>
            </a:stretch>
          </p:blipFill>
          <p:spPr>
            <a:xfrm>
              <a:off x="4860702" y="3925643"/>
              <a:ext cx="152400" cy="114300"/>
            </a:xfrm>
            <a:prstGeom prst="rect">
              <a:avLst/>
            </a:prstGeom>
          </p:spPr>
        </p:pic>
      </p:grpSp>
      <p:sp>
        <p:nvSpPr>
          <p:cNvPr id="18" name="Rectangle 17"/>
          <p:cNvSpPr/>
          <p:nvPr/>
        </p:nvSpPr>
        <p:spPr bwMode="auto">
          <a:xfrm>
            <a:off x="9223016" y="3657931"/>
            <a:ext cx="1897523" cy="1907750"/>
          </a:xfrm>
          <a:prstGeom prst="rect">
            <a:avLst/>
          </a:prstGeom>
          <a:noFill/>
          <a:ln w="9525">
            <a:solidFill>
              <a:srgbClr val="FFC000">
                <a:lumMod val="50000"/>
              </a:srgbClr>
            </a:solidFill>
            <a:prstDash val="dash"/>
            <a:round/>
            <a:headEnd/>
            <a:tailEnd/>
          </a:ln>
        </p:spPr>
        <p:txBody>
          <a:bodyPr rtlCol="0" anchor="ctr"/>
          <a:lstStyle/>
          <a:p>
            <a:pPr algn="ctr">
              <a:defRPr/>
            </a:pPr>
            <a:endParaRPr lang="en-US" kern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2"/>
          <p:cNvSpPr>
            <a:spLocks noChangeArrowheads="1"/>
          </p:cNvSpPr>
          <p:nvPr/>
        </p:nvSpPr>
        <p:spPr bwMode="auto">
          <a:xfrm>
            <a:off x="9667477" y="2976051"/>
            <a:ext cx="1303242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PROJECT MANAGER</a:t>
            </a:r>
            <a:endParaRPr lang="en-US" sz="1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8">
            <a:grayscl/>
          </a:blip>
          <a:stretch>
            <a:fillRect/>
          </a:stretch>
        </p:blipFill>
        <p:spPr>
          <a:xfrm>
            <a:off x="9877454" y="2214085"/>
            <a:ext cx="575393" cy="675484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>
            <a:off x="10207353" y="3168492"/>
            <a:ext cx="0" cy="404559"/>
          </a:xfrm>
          <a:prstGeom prst="straightConnector1">
            <a:avLst/>
          </a:prstGeom>
          <a:noFill/>
          <a:ln w="9525" cap="flat" cmpd="sng" algn="ctr">
            <a:solidFill>
              <a:srgbClr val="42847A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8">
            <a:grayscl/>
          </a:blip>
          <a:stretch>
            <a:fillRect/>
          </a:stretch>
        </p:blipFill>
        <p:spPr>
          <a:xfrm>
            <a:off x="7688891" y="2289871"/>
            <a:ext cx="681775" cy="635806"/>
          </a:xfrm>
          <a:prstGeom prst="rect">
            <a:avLst/>
          </a:prstGeom>
        </p:spPr>
      </p:pic>
      <p:sp>
        <p:nvSpPr>
          <p:cNvPr id="23" name="Rectangle 12"/>
          <p:cNvSpPr>
            <a:spLocks noChangeArrowheads="1"/>
          </p:cNvSpPr>
          <p:nvPr/>
        </p:nvSpPr>
        <p:spPr bwMode="auto">
          <a:xfrm>
            <a:off x="7423035" y="2990954"/>
            <a:ext cx="121348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ENGAGEMENT MANAGER</a:t>
            </a:r>
          </a:p>
        </p:txBody>
      </p:sp>
      <p:sp>
        <p:nvSpPr>
          <p:cNvPr id="24" name="Rectangle 16"/>
          <p:cNvSpPr>
            <a:spLocks noChangeArrowheads="1"/>
          </p:cNvSpPr>
          <p:nvPr/>
        </p:nvSpPr>
        <p:spPr bwMode="auto">
          <a:xfrm>
            <a:off x="4993929" y="4063609"/>
            <a:ext cx="862416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CLIENT TEAM</a:t>
            </a:r>
            <a:endParaRPr lang="en-US" sz="1000" dirty="0">
              <a:solidFill>
                <a:prstClr val="black"/>
              </a:solidFill>
              <a:latin typeface="Arial" panose="020B0604020202020204" pitchFamily="34" charset="0"/>
              <a:ea typeface="Times New Roman" pitchFamily="18" charset="0"/>
              <a:cs typeface="Arial" panose="020B0604020202020204" pitchFamily="34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9">
            <a:grayscl/>
          </a:blip>
          <a:stretch>
            <a:fillRect/>
          </a:stretch>
        </p:blipFill>
        <p:spPr>
          <a:xfrm>
            <a:off x="5173050" y="1826167"/>
            <a:ext cx="528092" cy="546956"/>
          </a:xfrm>
          <a:prstGeom prst="rect">
            <a:avLst/>
          </a:prstGeom>
        </p:spPr>
      </p:pic>
      <p:sp>
        <p:nvSpPr>
          <p:cNvPr id="26" name="Rectangle 18"/>
          <p:cNvSpPr>
            <a:spLocks noChangeArrowheads="1"/>
          </p:cNvSpPr>
          <p:nvPr/>
        </p:nvSpPr>
        <p:spPr bwMode="auto">
          <a:xfrm>
            <a:off x="4722948" y="2482530"/>
            <a:ext cx="150316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CLIENT PROGRAM </a:t>
            </a:r>
          </a:p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MANAGER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10">
            <a:grayscl/>
          </a:blip>
          <a:stretch>
            <a:fillRect/>
          </a:stretch>
        </p:blipFill>
        <p:spPr>
          <a:xfrm>
            <a:off x="5015154" y="3497457"/>
            <a:ext cx="788943" cy="526451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>
            <a:off x="5474233" y="2847600"/>
            <a:ext cx="0" cy="533857"/>
          </a:xfrm>
          <a:prstGeom prst="straightConnector1">
            <a:avLst/>
          </a:prstGeom>
          <a:noFill/>
          <a:ln w="9525" cap="flat" cmpd="sng" algn="ctr">
            <a:solidFill>
              <a:srgbClr val="42847A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29" name="Straight Arrow Connector 28"/>
          <p:cNvCxnSpPr/>
          <p:nvPr/>
        </p:nvCxnSpPr>
        <p:spPr>
          <a:xfrm flipH="1" flipV="1">
            <a:off x="6151286" y="2152445"/>
            <a:ext cx="967172" cy="4305"/>
          </a:xfrm>
          <a:prstGeom prst="straightConnector1">
            <a:avLst/>
          </a:prstGeom>
          <a:noFill/>
          <a:ln w="9525" cap="flat" cmpd="sng" algn="ctr">
            <a:solidFill>
              <a:srgbClr val="42847A">
                <a:shade val="95000"/>
                <a:satMod val="105000"/>
              </a:srgbClr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38" name="Straight Arrow Connector 37"/>
          <p:cNvCxnSpPr/>
          <p:nvPr/>
        </p:nvCxnSpPr>
        <p:spPr>
          <a:xfrm flipH="1">
            <a:off x="8484440" y="2597089"/>
            <a:ext cx="914400" cy="0"/>
          </a:xfrm>
          <a:prstGeom prst="straightConnector1">
            <a:avLst/>
          </a:prstGeom>
          <a:noFill/>
          <a:ln w="9525" cap="flat" cmpd="sng" algn="ctr">
            <a:solidFill>
              <a:srgbClr val="42847A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39" name="Straight Arrow Connector 38"/>
          <p:cNvCxnSpPr/>
          <p:nvPr/>
        </p:nvCxnSpPr>
        <p:spPr>
          <a:xfrm flipH="1" flipV="1">
            <a:off x="6142322" y="3689886"/>
            <a:ext cx="967172" cy="4305"/>
          </a:xfrm>
          <a:prstGeom prst="straightConnector1">
            <a:avLst/>
          </a:prstGeom>
          <a:noFill/>
          <a:ln w="9525" cap="flat" cmpd="sng" algn="ctr">
            <a:solidFill>
              <a:srgbClr val="42847A">
                <a:shade val="95000"/>
                <a:satMod val="105000"/>
              </a:srgbClr>
            </a:solidFill>
            <a:prstDash val="solid"/>
            <a:headEnd type="none"/>
            <a:tailEnd type="none"/>
          </a:ln>
          <a:effectLst/>
        </p:spPr>
      </p:cxnSp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11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2196" y="3804431"/>
            <a:ext cx="619179" cy="444837"/>
          </a:xfrm>
          <a:prstGeom prst="rect">
            <a:avLst/>
          </a:prstGeom>
        </p:spPr>
      </p:pic>
      <p:sp>
        <p:nvSpPr>
          <p:cNvPr id="43" name="Rectangle 10"/>
          <p:cNvSpPr>
            <a:spLocks noChangeArrowheads="1"/>
          </p:cNvSpPr>
          <p:nvPr/>
        </p:nvSpPr>
        <p:spPr bwMode="auto">
          <a:xfrm>
            <a:off x="10315328" y="5163990"/>
            <a:ext cx="61395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TABLEAU</a:t>
            </a:r>
          </a:p>
          <a:p>
            <a:pPr algn="ctr">
              <a:defRPr/>
            </a:pPr>
            <a:r>
              <a:rPr lang="en-US" sz="1000" b="1" dirty="0">
                <a:solidFill>
                  <a:srgbClr val="00000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EXPERTS</a:t>
            </a:r>
            <a:endParaRPr lang="en-US" sz="1000" dirty="0">
              <a:solidFill>
                <a:prstClr val="black"/>
              </a:solidFill>
              <a:latin typeface="Arial" panose="020B0604020202020204" pitchFamily="34" charset="0"/>
              <a:ea typeface="Times New Roman" pitchFamily="18" charset="0"/>
              <a:cs typeface="Arial" panose="020B0604020202020204" pitchFamily="34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10309086" y="4610805"/>
            <a:ext cx="602253" cy="559047"/>
            <a:chOff x="4281520" y="3869167"/>
            <a:chExt cx="819048" cy="791869"/>
          </a:xfrm>
        </p:grpSpPr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0" r="96512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281520" y="3869167"/>
              <a:ext cx="819048" cy="791869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7">
              <a:grayscl/>
            </a:blip>
            <a:stretch>
              <a:fillRect/>
            </a:stretch>
          </p:blipFill>
          <p:spPr>
            <a:xfrm>
              <a:off x="4345915" y="3941581"/>
              <a:ext cx="152400" cy="114300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7">
              <a:grayscl/>
            </a:blip>
            <a:stretch>
              <a:fillRect/>
            </a:stretch>
          </p:blipFill>
          <p:spPr>
            <a:xfrm>
              <a:off x="4860702" y="3925643"/>
              <a:ext cx="152400" cy="114300"/>
            </a:xfrm>
            <a:prstGeom prst="rect">
              <a:avLst/>
            </a:prstGeom>
          </p:spPr>
        </p:pic>
      </p:grpSp>
      <p:cxnSp>
        <p:nvCxnSpPr>
          <p:cNvPr id="48" name="Straight Connector 47"/>
          <p:cNvCxnSpPr/>
          <p:nvPr/>
        </p:nvCxnSpPr>
        <p:spPr>
          <a:xfrm>
            <a:off x="7109494" y="2152445"/>
            <a:ext cx="0" cy="1537441"/>
          </a:xfrm>
          <a:prstGeom prst="line">
            <a:avLst/>
          </a:prstGeom>
          <a:noFill/>
          <a:ln w="9525" cap="flat" cmpd="sng" algn="ctr">
            <a:solidFill>
              <a:srgbClr val="42847A">
                <a:shade val="95000"/>
                <a:satMod val="105000"/>
              </a:srgbClr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49" name="Straight Arrow Connector 48"/>
          <p:cNvCxnSpPr/>
          <p:nvPr/>
        </p:nvCxnSpPr>
        <p:spPr>
          <a:xfrm flipH="1">
            <a:off x="7158994" y="2607774"/>
            <a:ext cx="552707" cy="0"/>
          </a:xfrm>
          <a:prstGeom prst="straightConnector1">
            <a:avLst/>
          </a:prstGeom>
          <a:noFill/>
          <a:ln w="9525" cap="flat" cmpd="sng" algn="ctr">
            <a:solidFill>
              <a:srgbClr val="42847A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grpSp>
        <p:nvGrpSpPr>
          <p:cNvPr id="53" name="Group 52"/>
          <p:cNvGrpSpPr/>
          <p:nvPr/>
        </p:nvGrpSpPr>
        <p:grpSpPr>
          <a:xfrm>
            <a:off x="543843" y="885124"/>
            <a:ext cx="3854968" cy="5521044"/>
            <a:chOff x="9321020" y="1900091"/>
            <a:chExt cx="3854968" cy="3888144"/>
          </a:xfrm>
        </p:grpSpPr>
        <p:sp>
          <p:nvSpPr>
            <p:cNvPr id="54" name="Rectangle 53"/>
            <p:cNvSpPr/>
            <p:nvPr/>
          </p:nvSpPr>
          <p:spPr>
            <a:xfrm>
              <a:off x="9461735" y="1944501"/>
              <a:ext cx="3640057" cy="3706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400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r>
                <a:rPr lang="en-US" sz="1400" b="1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Resources</a:t>
              </a:r>
            </a:p>
            <a:p>
              <a:endParaRPr lang="en-US" sz="1400" b="1" kern="0" dirty="0">
                <a:solidFill>
                  <a:srgbClr val="095879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b="1" kern="0" dirty="0">
                  <a:solidFill>
                    <a:srgbClr val="09587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1 Onsite Resource</a:t>
              </a:r>
            </a:p>
            <a:p>
              <a:endParaRPr lang="en-US" sz="1400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b="1" kern="0" dirty="0">
                  <a:solidFill>
                    <a:srgbClr val="09587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2 Offshore Resources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400" b="1" kern="0" dirty="0">
                <a:solidFill>
                  <a:srgbClr val="095879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r>
                <a:rPr lang="en-US" sz="1400" b="1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Time Period</a:t>
              </a:r>
            </a:p>
            <a:p>
              <a:endParaRPr lang="en-US" sz="1400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b="1" kern="0" dirty="0">
                  <a:solidFill>
                    <a:srgbClr val="09587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3 Months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400" b="1" kern="0" dirty="0">
                <a:solidFill>
                  <a:srgbClr val="095879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r>
                <a:rPr lang="en-US" sz="1400" b="1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Pricing</a:t>
              </a:r>
            </a:p>
            <a:p>
              <a:endParaRPr lang="en-US" sz="1400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b="1" kern="0" dirty="0">
                  <a:solidFill>
                    <a:srgbClr val="09587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$XXX USD</a:t>
              </a:r>
            </a:p>
            <a:p>
              <a:endParaRPr lang="en-US" sz="1400" b="1" kern="0" dirty="0">
                <a:solidFill>
                  <a:srgbClr val="095879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r>
                <a:rPr lang="en-US" sz="1400" b="1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Note </a:t>
              </a:r>
            </a:p>
            <a:p>
              <a:endParaRPr lang="en-US" sz="1400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b="1" kern="0" dirty="0">
                  <a:solidFill>
                    <a:srgbClr val="09587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Agile methodology is to be adopted for this engagement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400" b="1" kern="0" dirty="0">
                <a:solidFill>
                  <a:srgbClr val="095879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b="1" kern="0" dirty="0">
                  <a:solidFill>
                    <a:srgbClr val="095879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/>
                  <a:rtl val="0"/>
                </a:rPr>
                <a:t>Additional resources &amp; time duration will be accounted based on the preferred list of analysis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400" b="1" kern="0" dirty="0">
                <a:solidFill>
                  <a:srgbClr val="095879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  <a:rtl val="0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9321020" y="1900091"/>
              <a:ext cx="3854968" cy="3888144"/>
            </a:xfrm>
            <a:prstGeom prst="rect">
              <a:avLst/>
            </a:prstGeom>
            <a:noFill/>
            <a:ln w="3175">
              <a:solidFill>
                <a:schemeClr val="tx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1077419"/>
      </p:ext>
    </p:extLst>
  </p:cSld>
  <p:clrMapOvr>
    <a:masterClrMapping/>
  </p:clrMapOvr>
</p:sld>
</file>

<file path=ppt/theme/theme1.xml><?xml version="1.0" encoding="utf-8"?>
<a:theme xmlns:a="http://schemas.openxmlformats.org/drawingml/2006/main" name="LV Marketing Theme">
  <a:themeElements>
    <a:clrScheme name="Custom 2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7F7F7F"/>
      </a:accent2>
      <a:accent3>
        <a:srgbClr val="4D84BC"/>
      </a:accent3>
      <a:accent4>
        <a:srgbClr val="1AA4AD"/>
      </a:accent4>
      <a:accent5>
        <a:srgbClr val="4D84BC"/>
      </a:accent5>
      <a:accent6>
        <a:srgbClr val="112248"/>
      </a:accent6>
      <a:hlink>
        <a:srgbClr val="1957A3"/>
      </a:hlink>
      <a:folHlink>
        <a:srgbClr val="7F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V Marketing Theme" id="{6EC8DCDE-9097-4687-A58E-F22E6E03370B}" vid="{F54F3BFF-62C9-4FCD-9277-ADA213999265}"/>
    </a:ext>
  </a:extLst>
</a:theme>
</file>

<file path=ppt/theme/theme2.xml><?xml version="1.0" encoding="utf-8"?>
<a:theme xmlns:a="http://schemas.openxmlformats.org/drawingml/2006/main" name="LV Mkting Theme">
  <a:themeElements>
    <a:clrScheme name="Custom 2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7F7F7F"/>
      </a:accent2>
      <a:accent3>
        <a:srgbClr val="4D84BC"/>
      </a:accent3>
      <a:accent4>
        <a:srgbClr val="1AA4AD"/>
      </a:accent4>
      <a:accent5>
        <a:srgbClr val="4D84BC"/>
      </a:accent5>
      <a:accent6>
        <a:srgbClr val="112248"/>
      </a:accent6>
      <a:hlink>
        <a:srgbClr val="1957A3"/>
      </a:hlink>
      <a:folHlink>
        <a:srgbClr val="7F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V Mkting Theme" id="{5FD5764A-DC24-483A-8F9F-851942A38643}" vid="{36C3421B-C600-4EC0-95F8-65E3346DC77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LV Marketing Theme</Template>
  <TotalTime>14653</TotalTime>
  <Words>610</Words>
  <Application>Microsoft Office PowerPoint</Application>
  <PresentationFormat>Widescreen</PresentationFormat>
  <Paragraphs>144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Avenir Book</vt:lpstr>
      <vt:lpstr>Calibri</vt:lpstr>
      <vt:lpstr>Gill Sans MT</vt:lpstr>
      <vt:lpstr>Open Sans</vt:lpstr>
      <vt:lpstr>Segoe UI</vt:lpstr>
      <vt:lpstr>Times New Roman</vt:lpstr>
      <vt:lpstr>Wingdings</vt:lpstr>
      <vt:lpstr>LV Marketing Theme</vt:lpstr>
      <vt:lpstr>LV Mkting Theme</vt:lpstr>
      <vt:lpstr>LatentView Proposal – ETL Capabilities  </vt:lpstr>
      <vt:lpstr> Agenda</vt:lpstr>
      <vt:lpstr>PowerPoint Presentation</vt:lpstr>
      <vt:lpstr>LatentView – A World Class Analytics Company</vt:lpstr>
      <vt:lpstr>Cutting Edge Solutions in Advanced Analytics</vt:lpstr>
      <vt:lpstr>PowerPoint Presentation</vt:lpstr>
      <vt:lpstr>Our ETL Capabilities</vt:lpstr>
      <vt:lpstr>PowerPoint Presentation</vt:lpstr>
      <vt:lpstr>Effort Estimation &amp; Governance Structure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Abhineet Basan</dc:creator>
  <cp:lastModifiedBy>Siva Palanisamy</cp:lastModifiedBy>
  <cp:revision>218</cp:revision>
  <dcterms:created xsi:type="dcterms:W3CDTF">2018-07-09T10:37:31Z</dcterms:created>
  <dcterms:modified xsi:type="dcterms:W3CDTF">2018-08-20T10:54:15Z</dcterms:modified>
</cp:coreProperties>
</file>